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10"/>
  </p:notesMasterIdLst>
  <p:sldIdLst>
    <p:sldId id="261" r:id="rId5"/>
    <p:sldId id="260" r:id="rId6"/>
    <p:sldId id="265" r:id="rId7"/>
    <p:sldId id="267" r:id="rId8"/>
    <p:sldId id="268" r:id="rId9"/>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30BB1E-AF44-AC9D-150A-2375F072F767}" name="Fiona Carson" initials="FC" userId="S::Fiona.Carson@iom-world.org::4b84ab8a-2440-483c-9228-8dd3e4006675" providerId="AD"/>
  <p188:author id="{F410B67C-39D4-03AF-B86E-5726041AD875}" name="Karen Galea" initials="KG" userId="S::karen.Galea@iom-world.org::f46d485e-561f-4857-af34-da929c9e298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F1E8"/>
    <a:srgbClr val="C7E5E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8976BD-3BDB-4D17-986E-AFDC7A411C77}" v="38" dt="2024-07-17T13:00:55.095"/>
    <p1510:client id="{B69F1C3D-BD25-4877-B8B9-B285A701E1A1}" v="4" dt="2024-07-18T09:11:13.9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313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70FBAD-8DE4-4E70-8AE3-B8AB5DE9FFD7}" type="datetimeFigureOut">
              <a:rPr lang="en-GB" smtClean="0"/>
              <a:t>19/07/2024</a:t>
            </a:fld>
            <a:endParaRPr lang="en-GB"/>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7E192E-2142-4FD4-9FC9-8A597F1E6A6B}" type="slidenum">
              <a:rPr lang="en-GB" smtClean="0"/>
              <a:t>‹#›</a:t>
            </a:fld>
            <a:endParaRPr lang="en-GB"/>
          </a:p>
        </p:txBody>
      </p:sp>
    </p:spTree>
    <p:extLst>
      <p:ext uri="{BB962C8B-B14F-4D97-AF65-F5344CB8AC3E}">
        <p14:creationId xmlns:p14="http://schemas.microsoft.com/office/powerpoint/2010/main" val="374345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87E192E-2142-4FD4-9FC9-8A597F1E6A6B}" type="slidenum">
              <a:rPr lang="en-GB" smtClean="0"/>
              <a:t>1</a:t>
            </a:fld>
            <a:endParaRPr lang="en-GB"/>
          </a:p>
        </p:txBody>
      </p:sp>
    </p:spTree>
    <p:extLst>
      <p:ext uri="{BB962C8B-B14F-4D97-AF65-F5344CB8AC3E}">
        <p14:creationId xmlns:p14="http://schemas.microsoft.com/office/powerpoint/2010/main" val="1970527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87E192E-2142-4FD4-9FC9-8A597F1E6A6B}" type="slidenum">
              <a:rPr lang="en-GB" smtClean="0"/>
              <a:t>2</a:t>
            </a:fld>
            <a:endParaRPr lang="en-GB"/>
          </a:p>
        </p:txBody>
      </p:sp>
    </p:spTree>
    <p:extLst>
      <p:ext uri="{BB962C8B-B14F-4D97-AF65-F5344CB8AC3E}">
        <p14:creationId xmlns:p14="http://schemas.microsoft.com/office/powerpoint/2010/main" val="2767739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GB"/>
              <a:t>Click to edit Master title style</a:t>
            </a:r>
            <a:endParaRPr lang="en-US"/>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06FBA2B0-A783-4B63-98A0-25CAC3CA3908}" type="datetimeFigureOut">
              <a:rPr lang="en-GB" smtClean="0"/>
              <a:t>19/07/2024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1912749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6FBA2B0-A783-4B63-98A0-25CAC3CA3908}" type="datetimeFigureOut">
              <a:rPr lang="en-GB" smtClean="0"/>
              <a:t>19/07/2024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1906772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6FBA2B0-A783-4B63-98A0-25CAC3CA3908}" type="datetimeFigureOut">
              <a:rPr lang="en-GB" smtClean="0"/>
              <a:t>19/07/2024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2137549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06FBA2B0-A783-4B63-98A0-25CAC3CA3908}" type="datetimeFigureOut">
              <a:rPr lang="en-GB" smtClean="0"/>
              <a:t>19/07/2024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1426201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GB"/>
              <a:t>Click to edit Master title style</a:t>
            </a:r>
            <a:endParaRPr lang="en-US"/>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tint val="82000"/>
                  </a:schemeClr>
                </a:solidFill>
              </a:defRPr>
            </a:lvl1pPr>
            <a:lvl2pPr marL="342900" indent="0">
              <a:buNone/>
              <a:defRPr sz="1500">
                <a:solidFill>
                  <a:schemeClr val="tx1">
                    <a:tint val="82000"/>
                  </a:schemeClr>
                </a:solidFill>
              </a:defRPr>
            </a:lvl2pPr>
            <a:lvl3pPr marL="685800" indent="0">
              <a:buNone/>
              <a:defRPr sz="1350">
                <a:solidFill>
                  <a:schemeClr val="tx1">
                    <a:tint val="82000"/>
                  </a:schemeClr>
                </a:solidFill>
              </a:defRPr>
            </a:lvl3pPr>
            <a:lvl4pPr marL="1028700" indent="0">
              <a:buNone/>
              <a:defRPr sz="1200">
                <a:solidFill>
                  <a:schemeClr val="tx1">
                    <a:tint val="82000"/>
                  </a:schemeClr>
                </a:solidFill>
              </a:defRPr>
            </a:lvl4pPr>
            <a:lvl5pPr marL="1371600" indent="0">
              <a:buNone/>
              <a:defRPr sz="1200">
                <a:solidFill>
                  <a:schemeClr val="tx1">
                    <a:tint val="82000"/>
                  </a:schemeClr>
                </a:solidFill>
              </a:defRPr>
            </a:lvl5pPr>
            <a:lvl6pPr marL="1714500" indent="0">
              <a:buNone/>
              <a:defRPr sz="1200">
                <a:solidFill>
                  <a:schemeClr val="tx1">
                    <a:tint val="82000"/>
                  </a:schemeClr>
                </a:solidFill>
              </a:defRPr>
            </a:lvl6pPr>
            <a:lvl7pPr marL="2057400" indent="0">
              <a:buNone/>
              <a:defRPr sz="1200">
                <a:solidFill>
                  <a:schemeClr val="tx1">
                    <a:tint val="82000"/>
                  </a:schemeClr>
                </a:solidFill>
              </a:defRPr>
            </a:lvl7pPr>
            <a:lvl8pPr marL="2400300" indent="0">
              <a:buNone/>
              <a:defRPr sz="1200">
                <a:solidFill>
                  <a:schemeClr val="tx1">
                    <a:tint val="82000"/>
                  </a:schemeClr>
                </a:solidFill>
              </a:defRPr>
            </a:lvl8pPr>
            <a:lvl9pPr marL="2743200" indent="0">
              <a:buNone/>
              <a:defRPr sz="1200">
                <a:solidFill>
                  <a:schemeClr val="tx1">
                    <a:tint val="82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06FBA2B0-A783-4B63-98A0-25CAC3CA3908}" type="datetimeFigureOut">
              <a:rPr lang="en-GB" smtClean="0"/>
              <a:t>19/07/2024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3772917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71488"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3471863" y="2637014"/>
            <a:ext cx="2914650" cy="628526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06FBA2B0-A783-4B63-98A0-25CAC3CA3908}" type="datetimeFigureOut">
              <a:rPr lang="en-GB" smtClean="0"/>
              <a:t>19/07/2024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4051881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GB"/>
              <a:t>Click to edit Master title style</a:t>
            </a:r>
            <a:endParaRPr lang="en-US"/>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06FBA2B0-A783-4B63-98A0-25CAC3CA3908}" type="datetimeFigureOut">
              <a:rPr lang="en-GB" smtClean="0"/>
              <a:t>19/07/2024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2836259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06FBA2B0-A783-4B63-98A0-25CAC3CA3908}" type="datetimeFigureOut">
              <a:rPr lang="en-GB" smtClean="0"/>
              <a:t>19/07/2024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19043611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FBA2B0-A783-4B63-98A0-25CAC3CA3908}" type="datetimeFigureOut">
              <a:rPr lang="en-GB" smtClean="0"/>
              <a:t>19/07/2024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108070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06FBA2B0-A783-4B63-98A0-25CAC3CA3908}" type="datetimeFigureOut">
              <a:rPr lang="en-GB" smtClean="0"/>
              <a:t>19/07/2024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1190647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GB"/>
              <a:t>Click to edit Master title style</a:t>
            </a:r>
            <a:endParaRPr lang="en-US"/>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p:cNvSpPr>
            <a:spLocks noGrp="1"/>
          </p:cNvSpPr>
          <p:nvPr>
            <p:ph type="dt" sz="half" idx="10"/>
          </p:nvPr>
        </p:nvSpPr>
        <p:spPr/>
        <p:txBody>
          <a:bodyPr/>
          <a:lstStyle/>
          <a:p>
            <a:fld id="{06FBA2B0-A783-4B63-98A0-25CAC3CA3908}" type="datetimeFigureOut">
              <a:rPr lang="en-GB" smtClean="0"/>
              <a:t>19/07/2024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56B8E66-1972-4EE5-9553-7FB11979D551}" type="slidenum">
              <a:rPr lang="en-GB" smtClean="0"/>
              <a:t>‹#›</a:t>
            </a:fld>
            <a:endParaRPr lang="en-GB"/>
          </a:p>
        </p:txBody>
      </p:sp>
    </p:spTree>
    <p:extLst>
      <p:ext uri="{BB962C8B-B14F-4D97-AF65-F5344CB8AC3E}">
        <p14:creationId xmlns:p14="http://schemas.microsoft.com/office/powerpoint/2010/main" val="38433998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82000"/>
                  </a:schemeClr>
                </a:solidFill>
              </a:defRPr>
            </a:lvl1pPr>
          </a:lstStyle>
          <a:p>
            <a:fld id="{06FBA2B0-A783-4B63-98A0-25CAC3CA3908}" type="datetimeFigureOut">
              <a:rPr lang="en-GB" smtClean="0"/>
              <a:t>19/07/2024</a:t>
            </a:fld>
            <a:endParaRPr lang="en-GB"/>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82000"/>
                  </a:schemeClr>
                </a:solidFill>
              </a:defRPr>
            </a:lvl1pPr>
          </a:lstStyle>
          <a:p>
            <a:endParaRPr lang="en-GB"/>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82000"/>
                  </a:schemeClr>
                </a:solidFill>
              </a:defRPr>
            </a:lvl1pPr>
          </a:lstStyle>
          <a:p>
            <a:fld id="{F56B8E66-1972-4EE5-9553-7FB11979D551}" type="slidenum">
              <a:rPr lang="en-GB" smtClean="0"/>
              <a:t>‹#›</a:t>
            </a:fld>
            <a:endParaRPr lang="en-GB"/>
          </a:p>
        </p:txBody>
      </p:sp>
    </p:spTree>
    <p:extLst>
      <p:ext uri="{BB962C8B-B14F-4D97-AF65-F5344CB8AC3E}">
        <p14:creationId xmlns:p14="http://schemas.microsoft.com/office/powerpoint/2010/main" val="143317524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1.emf"/><Relationship Id="rId7" Type="http://schemas.openxmlformats.org/officeDocument/2006/relationships/hyperlink" Target="https://face-up-consortium.webspace.durham.ac.uk/" TargetMode="External"/><Relationship Id="rId12"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jpeg"/><Relationship Id="rId11" Type="http://schemas.openxmlformats.org/officeDocument/2006/relationships/image" Target="../media/image11.emf"/><Relationship Id="rId5" Type="http://schemas.openxmlformats.org/officeDocument/2006/relationships/image" Target="../media/image6.png"/><Relationship Id="rId10" Type="http://schemas.openxmlformats.org/officeDocument/2006/relationships/image" Target="../media/image10.png"/><Relationship Id="rId4" Type="http://schemas.openxmlformats.org/officeDocument/2006/relationships/image" Target="../media/image5.png"/><Relationship Id="rId9"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hyperlink" Target="https://face-up-consortium.webspace.durham.ac.uk/" TargetMode="External"/><Relationship Id="rId11" Type="http://schemas.openxmlformats.org/officeDocument/2006/relationships/image" Target="../media/image11.emf"/><Relationship Id="rId5" Type="http://schemas.openxmlformats.org/officeDocument/2006/relationships/image" Target="../media/image7.jpeg"/><Relationship Id="rId10" Type="http://schemas.openxmlformats.org/officeDocument/2006/relationships/image" Target="../media/image10.png"/><Relationship Id="rId4" Type="http://schemas.openxmlformats.org/officeDocument/2006/relationships/image" Target="../media/image6.png"/><Relationship Id="rId9"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A710A55-D4E2-41DE-E105-B23F9C3D98C1}"/>
              </a:ext>
            </a:extLst>
          </p:cNvPr>
          <p:cNvSpPr/>
          <p:nvPr/>
        </p:nvSpPr>
        <p:spPr>
          <a:xfrm>
            <a:off x="99308" y="2513526"/>
            <a:ext cx="6641633" cy="7306976"/>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FA5BA8D4-F7B7-8A4E-F258-0564BB00BB25}"/>
              </a:ext>
            </a:extLst>
          </p:cNvPr>
          <p:cNvPicPr>
            <a:picLocks noChangeAspect="1"/>
          </p:cNvPicPr>
          <p:nvPr/>
        </p:nvPicPr>
        <p:blipFill>
          <a:blip r:embed="rId3"/>
          <a:stretch>
            <a:fillRect/>
          </a:stretch>
        </p:blipFill>
        <p:spPr>
          <a:xfrm>
            <a:off x="99308" y="147052"/>
            <a:ext cx="1188494" cy="1124651"/>
          </a:xfrm>
          <a:prstGeom prst="rect">
            <a:avLst/>
          </a:prstGeom>
        </p:spPr>
      </p:pic>
      <p:sp>
        <p:nvSpPr>
          <p:cNvPr id="6" name="TextBox 5">
            <a:extLst>
              <a:ext uri="{FF2B5EF4-FFF2-40B4-BE49-F238E27FC236}">
                <a16:creationId xmlns:a16="http://schemas.microsoft.com/office/drawing/2014/main" id="{52DCF6BB-9232-147D-3E29-9590A251B205}"/>
              </a:ext>
            </a:extLst>
          </p:cNvPr>
          <p:cNvSpPr txBox="1"/>
          <p:nvPr/>
        </p:nvSpPr>
        <p:spPr>
          <a:xfrm>
            <a:off x="1345410" y="85498"/>
            <a:ext cx="4167177" cy="1261884"/>
          </a:xfrm>
          <a:prstGeom prst="rect">
            <a:avLst/>
          </a:prstGeom>
          <a:solidFill>
            <a:schemeClr val="bg2">
              <a:lumMod val="75000"/>
            </a:schemeClr>
          </a:solidFill>
        </p:spPr>
        <p:txBody>
          <a:bodyPr wrap="square" rtlCol="0">
            <a:spAutoFit/>
          </a:bodyPr>
          <a:lstStyle/>
          <a:p>
            <a:pPr algn="ctr"/>
            <a:r>
              <a:rPr lang="en-GB" sz="1600" b="1" dirty="0">
                <a:solidFill>
                  <a:schemeClr val="bg1"/>
                </a:solidFill>
              </a:rPr>
              <a:t>Factors Affecting Childhood Exposures to Urban Particulates (FACE-UP)</a:t>
            </a:r>
          </a:p>
          <a:p>
            <a:pPr algn="ctr"/>
            <a:endParaRPr lang="en-GB" sz="1600" b="1" dirty="0">
              <a:solidFill>
                <a:schemeClr val="bg1"/>
              </a:solidFill>
            </a:endParaRPr>
          </a:p>
          <a:p>
            <a:pPr algn="ctr"/>
            <a:r>
              <a:rPr lang="en-GB" sz="1400" b="1" dirty="0">
                <a:solidFill>
                  <a:schemeClr val="bg1"/>
                </a:solidFill>
                <a:effectLst/>
                <a:ea typeface="Calibri" panose="020F0502020204030204" pitchFamily="34" charset="0"/>
                <a:cs typeface="Times New Roman" panose="02020603050405020304" pitchFamily="18" charset="0"/>
              </a:rPr>
              <a:t>Assessment of children’s exposure to particulate air pollution </a:t>
            </a:r>
            <a:r>
              <a:rPr lang="en-GB" sz="1400" b="1" dirty="0">
                <a:solidFill>
                  <a:schemeClr val="bg1"/>
                </a:solidFill>
              </a:rPr>
              <a:t>- Summary Findings</a:t>
            </a:r>
          </a:p>
        </p:txBody>
      </p:sp>
      <p:sp>
        <p:nvSpPr>
          <p:cNvPr id="4" name="TextBox 3">
            <a:extLst>
              <a:ext uri="{FF2B5EF4-FFF2-40B4-BE49-F238E27FC236}">
                <a16:creationId xmlns:a16="http://schemas.microsoft.com/office/drawing/2014/main" id="{6D3288C6-345B-0949-E5DA-CDDC2DF6EA3E}"/>
              </a:ext>
            </a:extLst>
          </p:cNvPr>
          <p:cNvSpPr txBox="1"/>
          <p:nvPr/>
        </p:nvSpPr>
        <p:spPr>
          <a:xfrm>
            <a:off x="255852" y="6427851"/>
            <a:ext cx="3270282" cy="1077218"/>
          </a:xfrm>
          <a:prstGeom prst="rect">
            <a:avLst/>
          </a:prstGeom>
          <a:noFill/>
        </p:spPr>
        <p:txBody>
          <a:bodyPr wrap="square" rtlCol="0">
            <a:spAutoFit/>
          </a:bodyPr>
          <a:lstStyle/>
          <a:p>
            <a:r>
              <a:rPr lang="en-GB" sz="1600" dirty="0"/>
              <a:t>Children were exposed to highest air pollution when travelling and at home. Levels were lower when children were at school.</a:t>
            </a:r>
          </a:p>
        </p:txBody>
      </p:sp>
      <p:sp>
        <p:nvSpPr>
          <p:cNvPr id="13" name="TextBox 12">
            <a:extLst>
              <a:ext uri="{FF2B5EF4-FFF2-40B4-BE49-F238E27FC236}">
                <a16:creationId xmlns:a16="http://schemas.microsoft.com/office/drawing/2014/main" id="{FAF406AB-FB3B-F70A-1F78-ED634B611C96}"/>
              </a:ext>
            </a:extLst>
          </p:cNvPr>
          <p:cNvSpPr txBox="1"/>
          <p:nvPr/>
        </p:nvSpPr>
        <p:spPr>
          <a:xfrm>
            <a:off x="3696956" y="6427851"/>
            <a:ext cx="3043985" cy="830997"/>
          </a:xfrm>
          <a:prstGeom prst="rect">
            <a:avLst/>
          </a:prstGeom>
          <a:noFill/>
        </p:spPr>
        <p:txBody>
          <a:bodyPr wrap="square" rtlCol="0">
            <a:spAutoFit/>
          </a:bodyPr>
          <a:lstStyle/>
          <a:p>
            <a:r>
              <a:rPr lang="en-GB" sz="1600" dirty="0"/>
              <a:t>Levels were highest when children travelled using scooter / motorbike. </a:t>
            </a:r>
          </a:p>
        </p:txBody>
      </p:sp>
      <p:sp>
        <p:nvSpPr>
          <p:cNvPr id="11" name="TextBox 10">
            <a:extLst>
              <a:ext uri="{FF2B5EF4-FFF2-40B4-BE49-F238E27FC236}">
                <a16:creationId xmlns:a16="http://schemas.microsoft.com/office/drawing/2014/main" id="{C4012521-E037-EDC6-F272-843BFC2FC00C}"/>
              </a:ext>
            </a:extLst>
          </p:cNvPr>
          <p:cNvSpPr txBox="1"/>
          <p:nvPr/>
        </p:nvSpPr>
        <p:spPr>
          <a:xfrm>
            <a:off x="255852" y="2595773"/>
            <a:ext cx="6673959" cy="338554"/>
          </a:xfrm>
          <a:prstGeom prst="rect">
            <a:avLst/>
          </a:prstGeom>
          <a:noFill/>
        </p:spPr>
        <p:txBody>
          <a:bodyPr wrap="square" rtlCol="0">
            <a:spAutoFit/>
          </a:bodyPr>
          <a:lstStyle/>
          <a:p>
            <a:r>
              <a:rPr lang="en-GB" sz="1600" b="1" dirty="0"/>
              <a:t>What did we learn from the study?</a:t>
            </a:r>
          </a:p>
        </p:txBody>
      </p:sp>
      <p:sp>
        <p:nvSpPr>
          <p:cNvPr id="19" name="TextBox 18">
            <a:extLst>
              <a:ext uri="{FF2B5EF4-FFF2-40B4-BE49-F238E27FC236}">
                <a16:creationId xmlns:a16="http://schemas.microsoft.com/office/drawing/2014/main" id="{3B6D849E-8F56-5A7F-5B78-CB97BB8A6F44}"/>
              </a:ext>
            </a:extLst>
          </p:cNvPr>
          <p:cNvSpPr txBox="1"/>
          <p:nvPr/>
        </p:nvSpPr>
        <p:spPr>
          <a:xfrm>
            <a:off x="226038" y="2930308"/>
            <a:ext cx="6423461" cy="800219"/>
          </a:xfrm>
          <a:prstGeom prst="rect">
            <a:avLst/>
          </a:prstGeom>
          <a:noFill/>
        </p:spPr>
        <p:txBody>
          <a:bodyPr wrap="square" rtlCol="0">
            <a:spAutoFit/>
          </a:bodyPr>
          <a:lstStyle/>
          <a:p>
            <a:r>
              <a:rPr lang="en-GB" sz="1600" dirty="0"/>
              <a:t>Children in Kathmandu are exposed to high levels of particles in the air – substantially above internationally-recognised guidelines.</a:t>
            </a:r>
          </a:p>
          <a:p>
            <a:endParaRPr lang="en-GB" sz="1400" dirty="0"/>
          </a:p>
        </p:txBody>
      </p:sp>
      <p:sp>
        <p:nvSpPr>
          <p:cNvPr id="7" name="TextBox 6">
            <a:extLst>
              <a:ext uri="{FF2B5EF4-FFF2-40B4-BE49-F238E27FC236}">
                <a16:creationId xmlns:a16="http://schemas.microsoft.com/office/drawing/2014/main" id="{44201352-23F3-38CE-6702-7F51CB08EE55}"/>
              </a:ext>
            </a:extLst>
          </p:cNvPr>
          <p:cNvSpPr txBox="1"/>
          <p:nvPr/>
        </p:nvSpPr>
        <p:spPr>
          <a:xfrm>
            <a:off x="108180" y="1545733"/>
            <a:ext cx="6641633" cy="830997"/>
          </a:xfrm>
          <a:prstGeom prst="rect">
            <a:avLst/>
          </a:prstGeom>
          <a:solidFill>
            <a:srgbClr val="C7E5EF"/>
          </a:solidFill>
        </p:spPr>
        <p:txBody>
          <a:bodyPr wrap="square" rtlCol="0">
            <a:spAutoFit/>
          </a:bodyPr>
          <a:lstStyle/>
          <a:p>
            <a:r>
              <a:rPr lang="en-GB" sz="1600" dirty="0"/>
              <a:t>This leaflet presents the main findings of a study conducted with children in Kathmandu, Nepal during March – June 2023.  We thank all those who contributed to the study activities. </a:t>
            </a:r>
          </a:p>
        </p:txBody>
      </p:sp>
      <p:sp>
        <p:nvSpPr>
          <p:cNvPr id="8" name="TextBox 7">
            <a:extLst>
              <a:ext uri="{FF2B5EF4-FFF2-40B4-BE49-F238E27FC236}">
                <a16:creationId xmlns:a16="http://schemas.microsoft.com/office/drawing/2014/main" id="{8D163054-B6FB-CC0D-9DF0-E9B8052FF3C8}"/>
              </a:ext>
            </a:extLst>
          </p:cNvPr>
          <p:cNvSpPr txBox="1"/>
          <p:nvPr/>
        </p:nvSpPr>
        <p:spPr>
          <a:xfrm>
            <a:off x="255852" y="3572336"/>
            <a:ext cx="2375205" cy="2800767"/>
          </a:xfrm>
          <a:prstGeom prst="rect">
            <a:avLst/>
          </a:prstGeom>
          <a:noFill/>
        </p:spPr>
        <p:txBody>
          <a:bodyPr wrap="square" rtlCol="0">
            <a:spAutoFit/>
          </a:bodyPr>
          <a:lstStyle/>
          <a:p>
            <a:r>
              <a:rPr lang="en-GB" sz="1600" kern="0" dirty="0">
                <a:effectLst/>
                <a:latin typeface="Aptos" panose="020B0004020202020204" pitchFamily="34" charset="0"/>
                <a:ea typeface="Aptos" panose="020B0004020202020204" pitchFamily="34" charset="0"/>
              </a:rPr>
              <a:t>The chart shows one child’s weekly routine. Each day, the air contained different amounts of particles. At all times, the amount of particles in the air was above the international guidelines (the orange line). Most children had a similar pattern.</a:t>
            </a:r>
            <a:endParaRPr lang="en-GB" sz="1600" dirty="0">
              <a:latin typeface="Aptos" panose="020B0004020202020204" pitchFamily="34" charset="0"/>
            </a:endParaRPr>
          </a:p>
        </p:txBody>
      </p:sp>
      <p:pic>
        <p:nvPicPr>
          <p:cNvPr id="2" name="Picture 4" descr="Nepal Health Research Council (Government of Nepal) logo">
            <a:extLst>
              <a:ext uri="{FF2B5EF4-FFF2-40B4-BE49-F238E27FC236}">
                <a16:creationId xmlns:a16="http://schemas.microsoft.com/office/drawing/2014/main" id="{046DC495-9BA1-E9C8-C8D8-5B7335BE37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70195" y="119700"/>
            <a:ext cx="1213902" cy="121390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4DA88C73-5DF0-CB37-025E-5D323A9F28D7}"/>
              </a:ext>
            </a:extLst>
          </p:cNvPr>
          <p:cNvPicPr>
            <a:picLocks noChangeAspect="1"/>
          </p:cNvPicPr>
          <p:nvPr/>
        </p:nvPicPr>
        <p:blipFill>
          <a:blip r:embed="rId5"/>
          <a:stretch>
            <a:fillRect/>
          </a:stretch>
        </p:blipFill>
        <p:spPr>
          <a:xfrm>
            <a:off x="2540048" y="3632157"/>
            <a:ext cx="4062100" cy="2512173"/>
          </a:xfrm>
          <a:prstGeom prst="rect">
            <a:avLst/>
          </a:prstGeom>
        </p:spPr>
      </p:pic>
      <p:pic>
        <p:nvPicPr>
          <p:cNvPr id="21" name="Picture 20">
            <a:extLst>
              <a:ext uri="{FF2B5EF4-FFF2-40B4-BE49-F238E27FC236}">
                <a16:creationId xmlns:a16="http://schemas.microsoft.com/office/drawing/2014/main" id="{13F1749D-F030-2691-A3A0-922DA60DDB83}"/>
              </a:ext>
            </a:extLst>
          </p:cNvPr>
          <p:cNvPicPr>
            <a:picLocks noChangeAspect="1"/>
          </p:cNvPicPr>
          <p:nvPr/>
        </p:nvPicPr>
        <p:blipFill>
          <a:blip r:embed="rId6"/>
          <a:stretch>
            <a:fillRect/>
          </a:stretch>
        </p:blipFill>
        <p:spPr>
          <a:xfrm>
            <a:off x="182882" y="7410473"/>
            <a:ext cx="6558059" cy="2410029"/>
          </a:xfrm>
          <a:prstGeom prst="rect">
            <a:avLst/>
          </a:prstGeom>
        </p:spPr>
      </p:pic>
    </p:spTree>
    <p:extLst>
      <p:ext uri="{BB962C8B-B14F-4D97-AF65-F5344CB8AC3E}">
        <p14:creationId xmlns:p14="http://schemas.microsoft.com/office/powerpoint/2010/main" val="29947635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5BA8D4-F7B7-8A4E-F258-0564BB00BB25}"/>
              </a:ext>
            </a:extLst>
          </p:cNvPr>
          <p:cNvPicPr>
            <a:picLocks noChangeAspect="1"/>
          </p:cNvPicPr>
          <p:nvPr/>
        </p:nvPicPr>
        <p:blipFill>
          <a:blip r:embed="rId3"/>
          <a:stretch>
            <a:fillRect/>
          </a:stretch>
        </p:blipFill>
        <p:spPr>
          <a:xfrm>
            <a:off x="119375" y="174379"/>
            <a:ext cx="1200776" cy="1136273"/>
          </a:xfrm>
          <a:prstGeom prst="rect">
            <a:avLst/>
          </a:prstGeom>
        </p:spPr>
      </p:pic>
      <p:sp>
        <p:nvSpPr>
          <p:cNvPr id="6" name="TextBox 5">
            <a:extLst>
              <a:ext uri="{FF2B5EF4-FFF2-40B4-BE49-F238E27FC236}">
                <a16:creationId xmlns:a16="http://schemas.microsoft.com/office/drawing/2014/main" id="{52DCF6BB-9232-147D-3E29-9590A251B205}"/>
              </a:ext>
            </a:extLst>
          </p:cNvPr>
          <p:cNvSpPr txBox="1"/>
          <p:nvPr/>
        </p:nvSpPr>
        <p:spPr>
          <a:xfrm>
            <a:off x="1345410" y="85498"/>
            <a:ext cx="4167177" cy="1292662"/>
          </a:xfrm>
          <a:prstGeom prst="rect">
            <a:avLst/>
          </a:prstGeom>
          <a:solidFill>
            <a:schemeClr val="bg2">
              <a:lumMod val="75000"/>
            </a:schemeClr>
          </a:solidFill>
        </p:spPr>
        <p:txBody>
          <a:bodyPr wrap="square" rtlCol="0">
            <a:spAutoFit/>
          </a:bodyPr>
          <a:lstStyle/>
          <a:p>
            <a:pPr algn="ctr"/>
            <a:r>
              <a:rPr lang="en-GB" sz="1600" b="1" dirty="0">
                <a:solidFill>
                  <a:schemeClr val="bg1"/>
                </a:solidFill>
              </a:rPr>
              <a:t>Factors Affecting Childhood Exposures to Urban Particulates (FACE-UP)</a:t>
            </a:r>
          </a:p>
          <a:p>
            <a:pPr algn="ctr"/>
            <a:endParaRPr lang="en-GB" sz="1800" b="1" dirty="0">
              <a:solidFill>
                <a:schemeClr val="bg1"/>
              </a:solidFill>
            </a:endParaRPr>
          </a:p>
          <a:p>
            <a:pPr algn="ctr"/>
            <a:r>
              <a:rPr lang="en-GB" sz="1400" b="1" dirty="0">
                <a:solidFill>
                  <a:schemeClr val="bg1"/>
                </a:solidFill>
                <a:effectLst/>
                <a:ea typeface="Calibri" panose="020F0502020204030204" pitchFamily="34" charset="0"/>
                <a:cs typeface="Times New Roman" panose="02020603050405020304" pitchFamily="18" charset="0"/>
              </a:rPr>
              <a:t>Assessment of children’s exposure to particulate air pollution </a:t>
            </a:r>
            <a:r>
              <a:rPr lang="en-GB" sz="1400" b="1" dirty="0">
                <a:solidFill>
                  <a:schemeClr val="bg1"/>
                </a:solidFill>
              </a:rPr>
              <a:t>- Summary Findings</a:t>
            </a:r>
          </a:p>
        </p:txBody>
      </p:sp>
      <p:sp>
        <p:nvSpPr>
          <p:cNvPr id="15" name="TextBox 14">
            <a:extLst>
              <a:ext uri="{FF2B5EF4-FFF2-40B4-BE49-F238E27FC236}">
                <a16:creationId xmlns:a16="http://schemas.microsoft.com/office/drawing/2014/main" id="{3F16D3D3-0F63-ED51-4657-C720ABCA6045}"/>
              </a:ext>
            </a:extLst>
          </p:cNvPr>
          <p:cNvSpPr txBox="1"/>
          <p:nvPr/>
        </p:nvSpPr>
        <p:spPr>
          <a:xfrm>
            <a:off x="95549" y="2504142"/>
            <a:ext cx="6641633" cy="4401205"/>
          </a:xfrm>
          <a:prstGeom prst="rect">
            <a:avLst/>
          </a:prstGeom>
          <a:solidFill>
            <a:schemeClr val="accent2">
              <a:lumMod val="20000"/>
              <a:lumOff val="80000"/>
            </a:schemeClr>
          </a:solidFill>
        </p:spPr>
        <p:txBody>
          <a:bodyPr wrap="square">
            <a:spAutoFit/>
          </a:bodyPr>
          <a:lstStyle/>
          <a:p>
            <a:pPr marL="0" indent="0">
              <a:buNone/>
            </a:pPr>
            <a:r>
              <a:rPr lang="en-GB" sz="1400" b="1" dirty="0"/>
              <a:t>What did we do?</a:t>
            </a:r>
          </a:p>
          <a:p>
            <a:pPr marL="0" indent="0">
              <a:buNone/>
            </a:pPr>
            <a:r>
              <a:rPr lang="en-GB" sz="1400" dirty="0"/>
              <a:t>30 children, aged 6-13 years old, were asked to carry backpacks (photo a) specially designed for holding an </a:t>
            </a:r>
            <a:r>
              <a:rPr lang="en-US" sz="1400" dirty="0">
                <a:effectLst/>
                <a:ea typeface="MS Mincho" panose="02020609040205080304" pitchFamily="49" charset="-128"/>
              </a:rPr>
              <a:t>air pollution monitor (photo b), along with a power pack and GPS device (photo c) to record the child's location. </a:t>
            </a:r>
          </a:p>
          <a:p>
            <a:pPr marL="0" indent="0">
              <a:buNone/>
            </a:pPr>
            <a:endParaRPr lang="en-US" sz="1400" dirty="0">
              <a:ea typeface="MS Mincho" panose="02020609040205080304" pitchFamily="49" charset="-128"/>
            </a:endParaRPr>
          </a:p>
          <a:p>
            <a:pPr marL="0" indent="0">
              <a:buNone/>
            </a:pPr>
            <a:endParaRPr lang="en-US" sz="1400" dirty="0">
              <a:effectLst/>
              <a:ea typeface="MS Mincho" panose="02020609040205080304" pitchFamily="49" charset="-128"/>
            </a:endParaRPr>
          </a:p>
          <a:p>
            <a:pPr marL="0" indent="0">
              <a:buNone/>
            </a:pPr>
            <a:endParaRPr lang="en-US" sz="1400" dirty="0">
              <a:ea typeface="MS Mincho" panose="02020609040205080304" pitchFamily="49" charset="-128"/>
            </a:endParaRPr>
          </a:p>
          <a:p>
            <a:pPr marL="0" indent="0">
              <a:buNone/>
            </a:pPr>
            <a:endParaRPr lang="en-US" sz="1400" dirty="0">
              <a:effectLst/>
              <a:ea typeface="MS Mincho" panose="02020609040205080304" pitchFamily="49" charset="-128"/>
            </a:endParaRPr>
          </a:p>
          <a:p>
            <a:pPr marL="0" indent="0">
              <a:buNone/>
            </a:pPr>
            <a:endParaRPr lang="en-US" sz="1400" dirty="0">
              <a:ea typeface="MS Mincho" panose="02020609040205080304" pitchFamily="49" charset="-128"/>
            </a:endParaRPr>
          </a:p>
          <a:p>
            <a:pPr marL="0" indent="0">
              <a:buNone/>
            </a:pPr>
            <a:endParaRPr lang="en-US" sz="1400" dirty="0">
              <a:effectLst/>
              <a:ea typeface="MS Mincho" panose="02020609040205080304" pitchFamily="49" charset="-128"/>
            </a:endParaRPr>
          </a:p>
          <a:p>
            <a:pPr marL="0" indent="0">
              <a:buNone/>
            </a:pPr>
            <a:endParaRPr lang="en-US" sz="1400" dirty="0">
              <a:effectLst/>
              <a:ea typeface="MS Mincho" panose="02020609040205080304" pitchFamily="49" charset="-128"/>
            </a:endParaRPr>
          </a:p>
          <a:p>
            <a:pPr marL="0" indent="0">
              <a:buNone/>
            </a:pPr>
            <a:endParaRPr lang="en-US" sz="1400" dirty="0">
              <a:ea typeface="MS Mincho" panose="02020609040205080304" pitchFamily="49" charset="-128"/>
            </a:endParaRPr>
          </a:p>
          <a:p>
            <a:pPr marL="0" indent="0">
              <a:buNone/>
            </a:pPr>
            <a:endParaRPr lang="en-US" sz="1400" dirty="0">
              <a:ea typeface="MS Mincho" panose="02020609040205080304" pitchFamily="49" charset="-128"/>
            </a:endParaRPr>
          </a:p>
          <a:p>
            <a:pPr marL="0" indent="0">
              <a:buNone/>
            </a:pPr>
            <a:endParaRPr lang="en-US" sz="1400" dirty="0">
              <a:ea typeface="MS Mincho" panose="02020609040205080304" pitchFamily="49" charset="-128"/>
            </a:endParaRPr>
          </a:p>
          <a:p>
            <a:pPr marL="0" indent="0">
              <a:buNone/>
            </a:pPr>
            <a:endParaRPr lang="en-US" sz="1400" dirty="0">
              <a:ea typeface="MS Mincho" panose="02020609040205080304" pitchFamily="49" charset="-128"/>
            </a:endParaRPr>
          </a:p>
          <a:p>
            <a:pPr marL="0" indent="0">
              <a:buNone/>
            </a:pPr>
            <a:r>
              <a:rPr lang="en-US" sz="1400" dirty="0">
                <a:effectLst/>
                <a:ea typeface="MS Mincho" panose="02020609040205080304" pitchFamily="49" charset="-128"/>
              </a:rPr>
              <a:t>The children carried this backpack for a week, </a:t>
            </a:r>
            <a:r>
              <a:rPr lang="en-US" sz="1400" dirty="0">
                <a:ea typeface="MS Mincho" panose="02020609040205080304" pitchFamily="49" charset="-128"/>
              </a:rPr>
              <a:t>and it was taken to school and other locations they visited, as well as being kept in the home. </a:t>
            </a:r>
          </a:p>
          <a:p>
            <a:pPr marL="0" indent="0">
              <a:buNone/>
            </a:pPr>
            <a:endParaRPr lang="en-US" sz="1400" dirty="0">
              <a:ea typeface="MS Mincho" panose="02020609040205080304" pitchFamily="49" charset="-128"/>
            </a:endParaRPr>
          </a:p>
          <a:p>
            <a:pPr marL="0" indent="0">
              <a:buNone/>
            </a:pPr>
            <a:r>
              <a:rPr lang="en-GB" sz="1400" dirty="0"/>
              <a:t>Questionnaires were used to collect i</a:t>
            </a:r>
            <a:r>
              <a:rPr lang="en-GB" sz="1400" dirty="0">
                <a:effectLst/>
                <a:ea typeface="Calibri" panose="020F0502020204030204" pitchFamily="34" charset="0"/>
                <a:cs typeface="Times New Roman" panose="02020603050405020304" pitchFamily="18" charset="0"/>
              </a:rPr>
              <a:t>nformation about the child’s home and school location, as well as thei</a:t>
            </a:r>
            <a:r>
              <a:rPr lang="en-GB" sz="1400" dirty="0">
                <a:ea typeface="Calibri" panose="020F0502020204030204" pitchFamily="34" charset="0"/>
                <a:cs typeface="Times New Roman" panose="02020603050405020304" pitchFamily="18" charset="0"/>
              </a:rPr>
              <a:t>r activities and how they travelled to and from school</a:t>
            </a:r>
            <a:r>
              <a:rPr lang="en-GB" sz="1400" dirty="0">
                <a:effectLst/>
                <a:ea typeface="Calibri" panose="020F0502020204030204" pitchFamily="34" charset="0"/>
                <a:cs typeface="Times New Roman" panose="02020603050405020304" pitchFamily="18" charset="0"/>
              </a:rPr>
              <a:t>. </a:t>
            </a:r>
          </a:p>
        </p:txBody>
      </p:sp>
      <p:sp>
        <p:nvSpPr>
          <p:cNvPr id="2" name="TextBox 1">
            <a:extLst>
              <a:ext uri="{FF2B5EF4-FFF2-40B4-BE49-F238E27FC236}">
                <a16:creationId xmlns:a16="http://schemas.microsoft.com/office/drawing/2014/main" id="{9F83B9D4-0724-9BF3-3E8D-FF8466DA2C23}"/>
              </a:ext>
            </a:extLst>
          </p:cNvPr>
          <p:cNvSpPr txBox="1"/>
          <p:nvPr/>
        </p:nvSpPr>
        <p:spPr>
          <a:xfrm>
            <a:off x="108180" y="1622995"/>
            <a:ext cx="6641633" cy="738664"/>
          </a:xfrm>
          <a:prstGeom prst="rect">
            <a:avLst/>
          </a:prstGeom>
          <a:solidFill>
            <a:srgbClr val="C5F1E8"/>
          </a:solidFill>
        </p:spPr>
        <p:txBody>
          <a:bodyPr wrap="square">
            <a:spAutoFit/>
          </a:bodyPr>
          <a:lstStyle/>
          <a:p>
            <a:pPr marL="0" indent="0">
              <a:buNone/>
            </a:pPr>
            <a:r>
              <a:rPr lang="en-GB" sz="1400" b="1" dirty="0"/>
              <a:t>What were the aims of the study?</a:t>
            </a:r>
          </a:p>
          <a:p>
            <a:pPr marL="0" indent="0">
              <a:buNone/>
            </a:pPr>
            <a:r>
              <a:rPr lang="en-GB" sz="1400" dirty="0"/>
              <a:t>To understand how, when, and where children in Kathmandu are exposed to air pollution as they go about their normal activities. </a:t>
            </a:r>
            <a:endParaRPr lang="en-GB" sz="1400" dirty="0">
              <a:effectLst/>
              <a:ea typeface="Calibri" panose="020F0502020204030204" pitchFamily="34" charset="0"/>
              <a:cs typeface="Times New Roman" panose="02020603050405020304" pitchFamily="18" charset="0"/>
            </a:endParaRPr>
          </a:p>
        </p:txBody>
      </p:sp>
      <p:grpSp>
        <p:nvGrpSpPr>
          <p:cNvPr id="12" name="Group 11">
            <a:extLst>
              <a:ext uri="{FF2B5EF4-FFF2-40B4-BE49-F238E27FC236}">
                <a16:creationId xmlns:a16="http://schemas.microsoft.com/office/drawing/2014/main" id="{E42DBB83-74B5-1159-1B62-9AFD74BB9687}"/>
              </a:ext>
            </a:extLst>
          </p:cNvPr>
          <p:cNvGrpSpPr/>
          <p:nvPr/>
        </p:nvGrpSpPr>
        <p:grpSpPr>
          <a:xfrm>
            <a:off x="406311" y="3538035"/>
            <a:ext cx="5779135" cy="2042160"/>
            <a:chOff x="0" y="0"/>
            <a:chExt cx="5779135" cy="2042160"/>
          </a:xfrm>
        </p:grpSpPr>
        <p:pic>
          <p:nvPicPr>
            <p:cNvPr id="14" name="Picture 13" descr="A black backpack with a strap&#10;&#10;Description automatically generated">
              <a:extLst>
                <a:ext uri="{FF2B5EF4-FFF2-40B4-BE49-F238E27FC236}">
                  <a16:creationId xmlns:a16="http://schemas.microsoft.com/office/drawing/2014/main" id="{C533FD6C-9FF2-DA39-FBF8-20099626363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598295" cy="2042160"/>
            </a:xfrm>
            <a:prstGeom prst="rect">
              <a:avLst/>
            </a:prstGeom>
          </p:spPr>
        </p:pic>
        <p:pic>
          <p:nvPicPr>
            <p:cNvPr id="16" name="Picture 15" descr="A black backpack with a power bank and a power bank&#10;&#10;Description automatically generated">
              <a:extLst>
                <a:ext uri="{FF2B5EF4-FFF2-40B4-BE49-F238E27FC236}">
                  <a16:creationId xmlns:a16="http://schemas.microsoft.com/office/drawing/2014/main" id="{0C041408-1948-CE60-AD45-9B62167299F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33800" y="0"/>
              <a:ext cx="2045335" cy="2042160"/>
            </a:xfrm>
            <a:prstGeom prst="rect">
              <a:avLst/>
            </a:prstGeom>
            <a:noFill/>
          </p:spPr>
        </p:pic>
        <p:sp>
          <p:nvSpPr>
            <p:cNvPr id="18" name="TextBox 7">
              <a:extLst>
                <a:ext uri="{FF2B5EF4-FFF2-40B4-BE49-F238E27FC236}">
                  <a16:creationId xmlns:a16="http://schemas.microsoft.com/office/drawing/2014/main" id="{A3D0838F-9F08-9543-00F8-76EF7A3B90ED}"/>
                </a:ext>
              </a:extLst>
            </p:cNvPr>
            <p:cNvSpPr txBox="1"/>
            <p:nvPr/>
          </p:nvSpPr>
          <p:spPr>
            <a:xfrm>
              <a:off x="0" y="9525"/>
              <a:ext cx="472440" cy="321522"/>
            </a:xfrm>
            <a:prstGeom prst="rect">
              <a:avLst/>
            </a:prstGeom>
            <a:noFill/>
          </p:spPr>
          <p:txBody>
            <a:bodyPr wrap="square" rtlCol="0">
              <a:noAutofit/>
            </a:bodyPr>
            <a:lstStyle/>
            <a:p>
              <a:pPr>
                <a:lnSpc>
                  <a:spcPct val="107000"/>
                </a:lnSpc>
                <a:spcAft>
                  <a:spcPts val="800"/>
                </a:spcAft>
              </a:pPr>
              <a:r>
                <a:rPr lang="en-GB"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9">
              <a:extLst>
                <a:ext uri="{FF2B5EF4-FFF2-40B4-BE49-F238E27FC236}">
                  <a16:creationId xmlns:a16="http://schemas.microsoft.com/office/drawing/2014/main" id="{C48BD7D9-29AB-82BA-CAA2-79107DA6C722}"/>
                </a:ext>
              </a:extLst>
            </p:cNvPr>
            <p:cNvSpPr txBox="1"/>
            <p:nvPr/>
          </p:nvSpPr>
          <p:spPr>
            <a:xfrm>
              <a:off x="3762375" y="9525"/>
              <a:ext cx="543635" cy="321522"/>
            </a:xfrm>
            <a:prstGeom prst="rect">
              <a:avLst/>
            </a:prstGeom>
            <a:noFill/>
          </p:spPr>
          <p:txBody>
            <a:bodyPr wrap="square" rtlCol="0">
              <a:noAutofit/>
            </a:bodyPr>
            <a:lstStyle/>
            <a:p>
              <a:pPr>
                <a:lnSpc>
                  <a:spcPct val="107000"/>
                </a:lnSpc>
                <a:spcAft>
                  <a:spcPts val="800"/>
                </a:spcAft>
              </a:pPr>
              <a:r>
                <a:rPr lang="en-GB" sz="120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c</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 name="Picture 19" descr="A bag with a hole in it&#10;&#10;Description automatically generated">
              <a:extLst>
                <a:ext uri="{FF2B5EF4-FFF2-40B4-BE49-F238E27FC236}">
                  <a16:creationId xmlns:a16="http://schemas.microsoft.com/office/drawing/2014/main" id="{B6A587C4-2B5C-8DE4-2AC4-9D5683AF9EE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647825" y="0"/>
              <a:ext cx="2040890" cy="2040890"/>
            </a:xfrm>
            <a:prstGeom prst="rect">
              <a:avLst/>
            </a:prstGeom>
          </p:spPr>
        </p:pic>
        <p:sp>
          <p:nvSpPr>
            <p:cNvPr id="24" name="TextBox 7">
              <a:extLst>
                <a:ext uri="{FF2B5EF4-FFF2-40B4-BE49-F238E27FC236}">
                  <a16:creationId xmlns:a16="http://schemas.microsoft.com/office/drawing/2014/main" id="{FFF7DD23-773B-8ED0-1456-8E4C65B3D6A5}"/>
                </a:ext>
              </a:extLst>
            </p:cNvPr>
            <p:cNvSpPr txBox="1"/>
            <p:nvPr/>
          </p:nvSpPr>
          <p:spPr>
            <a:xfrm>
              <a:off x="1657350" y="9525"/>
              <a:ext cx="472440" cy="321522"/>
            </a:xfrm>
            <a:prstGeom prst="rect">
              <a:avLst/>
            </a:prstGeom>
            <a:noFill/>
          </p:spPr>
          <p:txBody>
            <a:bodyPr wrap="square" rtlCol="0">
              <a:noAutofit/>
            </a:bodyPr>
            <a:lstStyle/>
            <a:p>
              <a:pPr>
                <a:lnSpc>
                  <a:spcPct val="107000"/>
                </a:lnSpc>
                <a:spcAft>
                  <a:spcPts val="800"/>
                </a:spcAft>
              </a:pPr>
              <a:r>
                <a:rPr lang="en-GB" sz="120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b</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3" name="TextBox 2">
            <a:extLst>
              <a:ext uri="{FF2B5EF4-FFF2-40B4-BE49-F238E27FC236}">
                <a16:creationId xmlns:a16="http://schemas.microsoft.com/office/drawing/2014/main" id="{A84AD39F-8620-111B-CFFD-824F53C7AA6A}"/>
              </a:ext>
            </a:extLst>
          </p:cNvPr>
          <p:cNvSpPr txBox="1"/>
          <p:nvPr/>
        </p:nvSpPr>
        <p:spPr>
          <a:xfrm>
            <a:off x="133517" y="6991904"/>
            <a:ext cx="6590957" cy="954107"/>
          </a:xfrm>
          <a:prstGeom prst="rect">
            <a:avLst/>
          </a:prstGeom>
          <a:solidFill>
            <a:schemeClr val="accent1">
              <a:lumMod val="20000"/>
              <a:lumOff val="80000"/>
            </a:schemeClr>
          </a:solidFill>
        </p:spPr>
        <p:txBody>
          <a:bodyPr wrap="square" rtlCol="0">
            <a:spAutoFit/>
          </a:bodyPr>
          <a:lstStyle/>
          <a:p>
            <a:pPr marL="0" indent="0">
              <a:buNone/>
            </a:pPr>
            <a:r>
              <a:rPr lang="en-GB" sz="1400" b="1" dirty="0"/>
              <a:t>What will the results be used for?</a:t>
            </a:r>
          </a:p>
          <a:p>
            <a:r>
              <a:rPr lang="en-GB" sz="1400" dirty="0"/>
              <a:t>Along with information from other FACE-UP studies, we will provide advice on how  you can help protect your children from air pollution. We will work with local agencies to help them prioritise protection of children from air pollution. </a:t>
            </a:r>
          </a:p>
        </p:txBody>
      </p:sp>
      <p:sp>
        <p:nvSpPr>
          <p:cNvPr id="4" name="TextBox 3">
            <a:extLst>
              <a:ext uri="{FF2B5EF4-FFF2-40B4-BE49-F238E27FC236}">
                <a16:creationId xmlns:a16="http://schemas.microsoft.com/office/drawing/2014/main" id="{B4B13721-04BE-A932-0EA8-BC08BDAD9E32}"/>
              </a:ext>
            </a:extLst>
          </p:cNvPr>
          <p:cNvSpPr txBox="1"/>
          <p:nvPr/>
        </p:nvSpPr>
        <p:spPr>
          <a:xfrm>
            <a:off x="120818" y="8031064"/>
            <a:ext cx="6641633" cy="954107"/>
          </a:xfrm>
          <a:prstGeom prst="rect">
            <a:avLst/>
          </a:prstGeom>
          <a:solidFill>
            <a:srgbClr val="C5F1E8"/>
          </a:solidFill>
        </p:spPr>
        <p:txBody>
          <a:bodyPr wrap="square" rtlCol="0">
            <a:spAutoFit/>
          </a:bodyPr>
          <a:lstStyle/>
          <a:p>
            <a:pPr marL="0" indent="0">
              <a:buNone/>
            </a:pPr>
            <a:r>
              <a:rPr lang="en-GB" sz="1400" b="1" dirty="0"/>
              <a:t>Where can I get further information on the study?</a:t>
            </a:r>
          </a:p>
          <a:p>
            <a:r>
              <a:rPr lang="en-GB" sz="1400" dirty="0"/>
              <a:t>Further details will be available on our website, </a:t>
            </a:r>
            <a:r>
              <a:rPr lang="en-GB" sz="1400" dirty="0">
                <a:hlinkClick r:id="rId7"/>
              </a:rPr>
              <a:t>https://face-up-consortium.webspace.durham.ac.uk/</a:t>
            </a:r>
            <a:r>
              <a:rPr lang="en-GB" sz="1400" dirty="0"/>
              <a:t>. Please also contact your local researcher if you have any specific questions.</a:t>
            </a:r>
          </a:p>
        </p:txBody>
      </p:sp>
      <p:pic>
        <p:nvPicPr>
          <p:cNvPr id="7" name="Picture 6">
            <a:extLst>
              <a:ext uri="{FF2B5EF4-FFF2-40B4-BE49-F238E27FC236}">
                <a16:creationId xmlns:a16="http://schemas.microsoft.com/office/drawing/2014/main" id="{2D9C348B-909C-2659-C836-15E186D80FF3}"/>
              </a:ext>
            </a:extLst>
          </p:cNvPr>
          <p:cNvPicPr>
            <a:picLocks noChangeAspect="1"/>
          </p:cNvPicPr>
          <p:nvPr/>
        </p:nvPicPr>
        <p:blipFill>
          <a:blip r:embed="rId8"/>
          <a:stretch>
            <a:fillRect/>
          </a:stretch>
        </p:blipFill>
        <p:spPr>
          <a:xfrm>
            <a:off x="1330784" y="9179440"/>
            <a:ext cx="1307631" cy="542528"/>
          </a:xfrm>
          <a:prstGeom prst="rect">
            <a:avLst/>
          </a:prstGeom>
        </p:spPr>
      </p:pic>
      <p:pic>
        <p:nvPicPr>
          <p:cNvPr id="8" name="Picture 7">
            <a:extLst>
              <a:ext uri="{FF2B5EF4-FFF2-40B4-BE49-F238E27FC236}">
                <a16:creationId xmlns:a16="http://schemas.microsoft.com/office/drawing/2014/main" id="{C2CF5F0E-182D-0EFD-CD1C-D32856AAF645}"/>
              </a:ext>
            </a:extLst>
          </p:cNvPr>
          <p:cNvPicPr>
            <a:picLocks noChangeAspect="1"/>
          </p:cNvPicPr>
          <p:nvPr/>
        </p:nvPicPr>
        <p:blipFill>
          <a:blip r:embed="rId9"/>
          <a:stretch>
            <a:fillRect/>
          </a:stretch>
        </p:blipFill>
        <p:spPr>
          <a:xfrm>
            <a:off x="3349183" y="9142616"/>
            <a:ext cx="3508817" cy="652957"/>
          </a:xfrm>
          <a:prstGeom prst="rect">
            <a:avLst/>
          </a:prstGeom>
        </p:spPr>
      </p:pic>
      <p:pic>
        <p:nvPicPr>
          <p:cNvPr id="21" name="Picture 20" descr="Bandung Institute of Technology - Wikipedia">
            <a:extLst>
              <a:ext uri="{FF2B5EF4-FFF2-40B4-BE49-F238E27FC236}">
                <a16:creationId xmlns:a16="http://schemas.microsoft.com/office/drawing/2014/main" id="{960716BD-EA91-129E-3D9D-FE073C45703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38415" y="9120740"/>
            <a:ext cx="659928" cy="65992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6D3880DD-1026-E934-4F50-9CF99446C6D2}"/>
              </a:ext>
            </a:extLst>
          </p:cNvPr>
          <p:cNvPicPr>
            <a:picLocks noChangeAspect="1"/>
          </p:cNvPicPr>
          <p:nvPr/>
        </p:nvPicPr>
        <p:blipFill>
          <a:blip r:embed="rId11"/>
          <a:stretch>
            <a:fillRect/>
          </a:stretch>
        </p:blipFill>
        <p:spPr>
          <a:xfrm>
            <a:off x="144634" y="9021551"/>
            <a:ext cx="1161033" cy="774022"/>
          </a:xfrm>
          <a:prstGeom prst="rect">
            <a:avLst/>
          </a:prstGeom>
        </p:spPr>
      </p:pic>
      <p:pic>
        <p:nvPicPr>
          <p:cNvPr id="11" name="Picture 4" descr="Nepal Health Research Council (Government of Nepal) logo">
            <a:extLst>
              <a:ext uri="{FF2B5EF4-FFF2-40B4-BE49-F238E27FC236}">
                <a16:creationId xmlns:a16="http://schemas.microsoft.com/office/drawing/2014/main" id="{844F3FA4-6278-3402-E011-3B1F27033235}"/>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563106" y="120176"/>
            <a:ext cx="1244680" cy="1244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1881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1BE8E-B213-B2AA-F9E7-CACFF47973BE}"/>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825847E7-D354-7D69-608B-B1A6DCFDBF53}"/>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653135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A710A55-D4E2-41DE-E105-B23F9C3D98C1}"/>
              </a:ext>
            </a:extLst>
          </p:cNvPr>
          <p:cNvSpPr/>
          <p:nvPr/>
        </p:nvSpPr>
        <p:spPr>
          <a:xfrm>
            <a:off x="99308" y="2513526"/>
            <a:ext cx="6641633" cy="7306976"/>
          </a:xfrm>
          <a:prstGeom prst="rect">
            <a:avLst/>
          </a:prstGeom>
          <a:solidFill>
            <a:schemeClr val="accent5">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FA5BA8D4-F7B7-8A4E-F258-0564BB00BB25}"/>
              </a:ext>
            </a:extLst>
          </p:cNvPr>
          <p:cNvPicPr>
            <a:picLocks noChangeAspect="1"/>
          </p:cNvPicPr>
          <p:nvPr/>
        </p:nvPicPr>
        <p:blipFill>
          <a:blip r:embed="rId2"/>
          <a:stretch>
            <a:fillRect/>
          </a:stretch>
        </p:blipFill>
        <p:spPr>
          <a:xfrm>
            <a:off x="144634" y="284286"/>
            <a:ext cx="1043471" cy="987418"/>
          </a:xfrm>
          <a:prstGeom prst="rect">
            <a:avLst/>
          </a:prstGeom>
        </p:spPr>
      </p:pic>
      <p:sp>
        <p:nvSpPr>
          <p:cNvPr id="6" name="TextBox 5">
            <a:extLst>
              <a:ext uri="{FF2B5EF4-FFF2-40B4-BE49-F238E27FC236}">
                <a16:creationId xmlns:a16="http://schemas.microsoft.com/office/drawing/2014/main" id="{52DCF6BB-9232-147D-3E29-9590A251B205}"/>
              </a:ext>
            </a:extLst>
          </p:cNvPr>
          <p:cNvSpPr txBox="1"/>
          <p:nvPr/>
        </p:nvSpPr>
        <p:spPr>
          <a:xfrm>
            <a:off x="1345410" y="85498"/>
            <a:ext cx="4167177" cy="1261884"/>
          </a:xfrm>
          <a:prstGeom prst="rect">
            <a:avLst/>
          </a:prstGeom>
          <a:solidFill>
            <a:schemeClr val="bg2">
              <a:lumMod val="75000"/>
            </a:schemeClr>
          </a:solidFill>
        </p:spPr>
        <p:txBody>
          <a:bodyPr wrap="square" rtlCol="0">
            <a:spAutoFit/>
          </a:bodyPr>
          <a:lstStyle/>
          <a:p>
            <a:pPr algn="ctr"/>
            <a:r>
              <a:rPr lang="en-GB" sz="1600" b="1" dirty="0">
                <a:solidFill>
                  <a:schemeClr val="bg1"/>
                </a:solidFill>
              </a:rPr>
              <a:t>Factors Affecting Childhood Exposures to Urban Particulates (FACE-UP)</a:t>
            </a:r>
          </a:p>
          <a:p>
            <a:pPr algn="ctr"/>
            <a:endParaRPr lang="en-GB" sz="1600" b="1" dirty="0">
              <a:solidFill>
                <a:schemeClr val="bg1"/>
              </a:solidFill>
            </a:endParaRPr>
          </a:p>
          <a:p>
            <a:pPr algn="ctr"/>
            <a:r>
              <a:rPr lang="en-GB" sz="1400" b="1" dirty="0">
                <a:solidFill>
                  <a:schemeClr val="bg1"/>
                </a:solidFill>
              </a:rPr>
              <a:t>Assessment of children’s exposure to particulate air pollution - Summary Findings</a:t>
            </a:r>
          </a:p>
        </p:txBody>
      </p:sp>
      <p:sp>
        <p:nvSpPr>
          <p:cNvPr id="4" name="TextBox 3">
            <a:extLst>
              <a:ext uri="{FF2B5EF4-FFF2-40B4-BE49-F238E27FC236}">
                <a16:creationId xmlns:a16="http://schemas.microsoft.com/office/drawing/2014/main" id="{6D3288C6-345B-0949-E5DA-CDDC2DF6EA3E}"/>
              </a:ext>
            </a:extLst>
          </p:cNvPr>
          <p:cNvSpPr txBox="1"/>
          <p:nvPr/>
        </p:nvSpPr>
        <p:spPr>
          <a:xfrm>
            <a:off x="205163" y="6371415"/>
            <a:ext cx="3134377" cy="1077218"/>
          </a:xfrm>
          <a:prstGeom prst="rect">
            <a:avLst/>
          </a:prstGeom>
          <a:noFill/>
        </p:spPr>
        <p:txBody>
          <a:bodyPr wrap="square" rtlCol="0">
            <a:spAutoFit/>
          </a:bodyPr>
          <a:lstStyle/>
          <a:p>
            <a:r>
              <a:rPr lang="en-GB" sz="1600" dirty="0"/>
              <a:t>Children were exposed to high air pollution in different locations. Levels were lower when children were at school.</a:t>
            </a:r>
          </a:p>
        </p:txBody>
      </p:sp>
      <p:sp>
        <p:nvSpPr>
          <p:cNvPr id="13" name="TextBox 12">
            <a:extLst>
              <a:ext uri="{FF2B5EF4-FFF2-40B4-BE49-F238E27FC236}">
                <a16:creationId xmlns:a16="http://schemas.microsoft.com/office/drawing/2014/main" id="{FAF406AB-FB3B-F70A-1F78-ED634B611C96}"/>
              </a:ext>
            </a:extLst>
          </p:cNvPr>
          <p:cNvSpPr txBox="1"/>
          <p:nvPr/>
        </p:nvSpPr>
        <p:spPr>
          <a:xfrm>
            <a:off x="3590775" y="6426039"/>
            <a:ext cx="3134377" cy="830997"/>
          </a:xfrm>
          <a:prstGeom prst="rect">
            <a:avLst/>
          </a:prstGeom>
          <a:noFill/>
        </p:spPr>
        <p:txBody>
          <a:bodyPr wrap="square" rtlCol="0">
            <a:spAutoFit/>
          </a:bodyPr>
          <a:lstStyle/>
          <a:p>
            <a:r>
              <a:rPr lang="en-GB" sz="1600" dirty="0"/>
              <a:t>Levels were highest when children travelled using scooter / motorbike. </a:t>
            </a:r>
          </a:p>
        </p:txBody>
      </p:sp>
      <p:sp>
        <p:nvSpPr>
          <p:cNvPr id="11" name="TextBox 10">
            <a:extLst>
              <a:ext uri="{FF2B5EF4-FFF2-40B4-BE49-F238E27FC236}">
                <a16:creationId xmlns:a16="http://schemas.microsoft.com/office/drawing/2014/main" id="{C4012521-E037-EDC6-F272-843BFC2FC00C}"/>
              </a:ext>
            </a:extLst>
          </p:cNvPr>
          <p:cNvSpPr txBox="1"/>
          <p:nvPr/>
        </p:nvSpPr>
        <p:spPr>
          <a:xfrm>
            <a:off x="142790" y="2619867"/>
            <a:ext cx="6673959" cy="338554"/>
          </a:xfrm>
          <a:prstGeom prst="rect">
            <a:avLst/>
          </a:prstGeom>
          <a:noFill/>
        </p:spPr>
        <p:txBody>
          <a:bodyPr wrap="square" rtlCol="0">
            <a:spAutoFit/>
          </a:bodyPr>
          <a:lstStyle/>
          <a:p>
            <a:r>
              <a:rPr lang="en-GB" sz="1600" b="1" dirty="0"/>
              <a:t>What did we learn from the study?</a:t>
            </a:r>
          </a:p>
        </p:txBody>
      </p:sp>
      <p:sp>
        <p:nvSpPr>
          <p:cNvPr id="19" name="TextBox 18">
            <a:extLst>
              <a:ext uri="{FF2B5EF4-FFF2-40B4-BE49-F238E27FC236}">
                <a16:creationId xmlns:a16="http://schemas.microsoft.com/office/drawing/2014/main" id="{3B6D849E-8F56-5A7F-5B78-CB97BB8A6F44}"/>
              </a:ext>
            </a:extLst>
          </p:cNvPr>
          <p:cNvSpPr txBox="1"/>
          <p:nvPr/>
        </p:nvSpPr>
        <p:spPr>
          <a:xfrm>
            <a:off x="146658" y="2909111"/>
            <a:ext cx="6888235" cy="800219"/>
          </a:xfrm>
          <a:prstGeom prst="rect">
            <a:avLst/>
          </a:prstGeom>
          <a:noFill/>
        </p:spPr>
        <p:txBody>
          <a:bodyPr wrap="square" rtlCol="0">
            <a:spAutoFit/>
          </a:bodyPr>
          <a:lstStyle/>
          <a:p>
            <a:r>
              <a:rPr lang="en-GB" sz="1600" dirty="0"/>
              <a:t>Children in Bandung are exposed to high levels of particles in the air – substantially above internationally-recognised guidelines.</a:t>
            </a:r>
          </a:p>
          <a:p>
            <a:endParaRPr lang="en-GB" sz="1400" dirty="0"/>
          </a:p>
        </p:txBody>
      </p:sp>
      <p:sp>
        <p:nvSpPr>
          <p:cNvPr id="7" name="TextBox 6">
            <a:extLst>
              <a:ext uri="{FF2B5EF4-FFF2-40B4-BE49-F238E27FC236}">
                <a16:creationId xmlns:a16="http://schemas.microsoft.com/office/drawing/2014/main" id="{44201352-23F3-38CE-6702-7F51CB08EE55}"/>
              </a:ext>
            </a:extLst>
          </p:cNvPr>
          <p:cNvSpPr txBox="1"/>
          <p:nvPr/>
        </p:nvSpPr>
        <p:spPr>
          <a:xfrm>
            <a:off x="108180" y="1545733"/>
            <a:ext cx="6641633" cy="830997"/>
          </a:xfrm>
          <a:prstGeom prst="rect">
            <a:avLst/>
          </a:prstGeom>
          <a:solidFill>
            <a:srgbClr val="C7E5EF"/>
          </a:solidFill>
        </p:spPr>
        <p:txBody>
          <a:bodyPr wrap="square" rtlCol="0">
            <a:spAutoFit/>
          </a:bodyPr>
          <a:lstStyle/>
          <a:p>
            <a:r>
              <a:rPr lang="en-GB" sz="1600" dirty="0"/>
              <a:t>This leaflet presents the main findings of a study conducted with children in Bandung, Indonesia, during May and June 2023.  We thank all those who contributed to the study activities. </a:t>
            </a:r>
          </a:p>
        </p:txBody>
      </p:sp>
      <p:sp>
        <p:nvSpPr>
          <p:cNvPr id="8" name="TextBox 7">
            <a:extLst>
              <a:ext uri="{FF2B5EF4-FFF2-40B4-BE49-F238E27FC236}">
                <a16:creationId xmlns:a16="http://schemas.microsoft.com/office/drawing/2014/main" id="{8D163054-B6FB-CC0D-9DF0-E9B8052FF3C8}"/>
              </a:ext>
            </a:extLst>
          </p:cNvPr>
          <p:cNvSpPr txBox="1"/>
          <p:nvPr/>
        </p:nvSpPr>
        <p:spPr>
          <a:xfrm>
            <a:off x="205163" y="3547535"/>
            <a:ext cx="2462199" cy="2800767"/>
          </a:xfrm>
          <a:prstGeom prst="rect">
            <a:avLst/>
          </a:prstGeom>
          <a:noFill/>
        </p:spPr>
        <p:txBody>
          <a:bodyPr wrap="square" rtlCol="0">
            <a:spAutoFit/>
          </a:bodyPr>
          <a:lstStyle/>
          <a:p>
            <a:r>
              <a:rPr lang="en-GB" sz="1600" kern="0" dirty="0">
                <a:effectLst/>
                <a:latin typeface="Aptos" panose="020B0004020202020204" pitchFamily="34" charset="0"/>
                <a:ea typeface="Aptos" panose="020B0004020202020204" pitchFamily="34" charset="0"/>
              </a:rPr>
              <a:t>The chart shows one child’s weekly routine. Each day, the air contained different amounts of particles. </a:t>
            </a:r>
            <a:r>
              <a:rPr lang="en-GB" sz="1600" dirty="0">
                <a:effectLst/>
                <a:ea typeface="Times New Roman" panose="02020603050405020304" pitchFamily="18" charset="0"/>
              </a:rPr>
              <a:t>At all times, the amount of particles in the air was above the international guidelines</a:t>
            </a:r>
            <a:r>
              <a:rPr lang="en-GB" sz="1600" kern="0" dirty="0">
                <a:effectLst/>
                <a:latin typeface="Aptos" panose="020B0004020202020204" pitchFamily="34" charset="0"/>
                <a:ea typeface="Aptos" panose="020B0004020202020204" pitchFamily="34" charset="0"/>
              </a:rPr>
              <a:t> (the orange line). Most children had a similar pattern.</a:t>
            </a:r>
            <a:endParaRPr lang="en-GB" sz="1600" dirty="0">
              <a:latin typeface="Aptos" panose="020B0004020202020204" pitchFamily="34" charset="0"/>
            </a:endParaRPr>
          </a:p>
        </p:txBody>
      </p:sp>
      <p:pic>
        <p:nvPicPr>
          <p:cNvPr id="2" name="Picture 1" descr="Bandung Institute of Technology - Wikipedia">
            <a:extLst>
              <a:ext uri="{FF2B5EF4-FFF2-40B4-BE49-F238E27FC236}">
                <a16:creationId xmlns:a16="http://schemas.microsoft.com/office/drawing/2014/main" id="{2AFA875B-1558-0A31-30C4-9A9C0C0DA9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5722" y="190061"/>
            <a:ext cx="1041339" cy="1041339"/>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A84F9A7F-1575-5CCE-9246-E61953FDD862}"/>
              </a:ext>
            </a:extLst>
          </p:cNvPr>
          <p:cNvPicPr>
            <a:picLocks noChangeAspect="1"/>
          </p:cNvPicPr>
          <p:nvPr/>
        </p:nvPicPr>
        <p:blipFill>
          <a:blip r:embed="rId4"/>
          <a:stretch>
            <a:fillRect/>
          </a:stretch>
        </p:blipFill>
        <p:spPr>
          <a:xfrm>
            <a:off x="2584339" y="3709330"/>
            <a:ext cx="4068498" cy="2516130"/>
          </a:xfrm>
          <a:prstGeom prst="rect">
            <a:avLst/>
          </a:prstGeom>
        </p:spPr>
      </p:pic>
      <p:pic>
        <p:nvPicPr>
          <p:cNvPr id="17" name="Picture 16">
            <a:extLst>
              <a:ext uri="{FF2B5EF4-FFF2-40B4-BE49-F238E27FC236}">
                <a16:creationId xmlns:a16="http://schemas.microsoft.com/office/drawing/2014/main" id="{8B2D8FC7-D077-D79D-8BF2-D5FB88F28976}"/>
              </a:ext>
            </a:extLst>
          </p:cNvPr>
          <p:cNvPicPr>
            <a:picLocks noChangeAspect="1"/>
          </p:cNvPicPr>
          <p:nvPr/>
        </p:nvPicPr>
        <p:blipFill>
          <a:blip r:embed="rId5"/>
          <a:stretch>
            <a:fillRect/>
          </a:stretch>
        </p:blipFill>
        <p:spPr>
          <a:xfrm>
            <a:off x="86267" y="7393832"/>
            <a:ext cx="6641633" cy="2449783"/>
          </a:xfrm>
          <a:prstGeom prst="rect">
            <a:avLst/>
          </a:prstGeom>
        </p:spPr>
      </p:pic>
    </p:spTree>
    <p:extLst>
      <p:ext uri="{BB962C8B-B14F-4D97-AF65-F5344CB8AC3E}">
        <p14:creationId xmlns:p14="http://schemas.microsoft.com/office/powerpoint/2010/main" val="4127416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A5BA8D4-F7B7-8A4E-F258-0564BB00BB25}"/>
              </a:ext>
            </a:extLst>
          </p:cNvPr>
          <p:cNvPicPr>
            <a:picLocks noChangeAspect="1"/>
          </p:cNvPicPr>
          <p:nvPr/>
        </p:nvPicPr>
        <p:blipFill>
          <a:blip r:embed="rId2"/>
          <a:stretch>
            <a:fillRect/>
          </a:stretch>
        </p:blipFill>
        <p:spPr>
          <a:xfrm>
            <a:off x="144634" y="284286"/>
            <a:ext cx="1043471" cy="987418"/>
          </a:xfrm>
          <a:prstGeom prst="rect">
            <a:avLst/>
          </a:prstGeom>
        </p:spPr>
      </p:pic>
      <p:sp>
        <p:nvSpPr>
          <p:cNvPr id="6" name="TextBox 5">
            <a:extLst>
              <a:ext uri="{FF2B5EF4-FFF2-40B4-BE49-F238E27FC236}">
                <a16:creationId xmlns:a16="http://schemas.microsoft.com/office/drawing/2014/main" id="{52DCF6BB-9232-147D-3E29-9590A251B205}"/>
              </a:ext>
            </a:extLst>
          </p:cNvPr>
          <p:cNvSpPr txBox="1"/>
          <p:nvPr/>
        </p:nvSpPr>
        <p:spPr>
          <a:xfrm>
            <a:off x="1345410" y="85498"/>
            <a:ext cx="4167177" cy="1292662"/>
          </a:xfrm>
          <a:prstGeom prst="rect">
            <a:avLst/>
          </a:prstGeom>
          <a:solidFill>
            <a:schemeClr val="bg2">
              <a:lumMod val="75000"/>
            </a:schemeClr>
          </a:solidFill>
        </p:spPr>
        <p:txBody>
          <a:bodyPr wrap="square" rtlCol="0">
            <a:spAutoFit/>
          </a:bodyPr>
          <a:lstStyle/>
          <a:p>
            <a:pPr algn="ctr"/>
            <a:r>
              <a:rPr lang="en-GB" sz="1600" b="1" dirty="0">
                <a:solidFill>
                  <a:schemeClr val="bg1"/>
                </a:solidFill>
              </a:rPr>
              <a:t>Factors Affecting Childhood Exposures to Urban Particulates (FACE-UP)</a:t>
            </a:r>
          </a:p>
          <a:p>
            <a:pPr algn="ctr"/>
            <a:endParaRPr lang="en-GB" sz="1800" b="1" dirty="0">
              <a:solidFill>
                <a:schemeClr val="bg1"/>
              </a:solidFill>
            </a:endParaRPr>
          </a:p>
          <a:p>
            <a:pPr algn="ctr"/>
            <a:r>
              <a:rPr lang="en-GB" sz="1400" b="1" dirty="0">
                <a:solidFill>
                  <a:schemeClr val="bg1"/>
                </a:solidFill>
                <a:effectLst/>
                <a:ea typeface="Calibri" panose="020F0502020204030204" pitchFamily="34" charset="0"/>
                <a:cs typeface="Times New Roman" panose="02020603050405020304" pitchFamily="18" charset="0"/>
              </a:rPr>
              <a:t>Assessment of children’s exposure to particulate air pollution </a:t>
            </a:r>
            <a:r>
              <a:rPr lang="en-GB" sz="1400" b="1" dirty="0">
                <a:solidFill>
                  <a:schemeClr val="bg1"/>
                </a:solidFill>
              </a:rPr>
              <a:t>- Summary Findings</a:t>
            </a:r>
          </a:p>
        </p:txBody>
      </p:sp>
      <p:sp>
        <p:nvSpPr>
          <p:cNvPr id="15" name="TextBox 14">
            <a:extLst>
              <a:ext uri="{FF2B5EF4-FFF2-40B4-BE49-F238E27FC236}">
                <a16:creationId xmlns:a16="http://schemas.microsoft.com/office/drawing/2014/main" id="{3F16D3D3-0F63-ED51-4657-C720ABCA6045}"/>
              </a:ext>
            </a:extLst>
          </p:cNvPr>
          <p:cNvSpPr txBox="1"/>
          <p:nvPr/>
        </p:nvSpPr>
        <p:spPr>
          <a:xfrm>
            <a:off x="95549" y="2504142"/>
            <a:ext cx="6641633" cy="4401205"/>
          </a:xfrm>
          <a:prstGeom prst="rect">
            <a:avLst/>
          </a:prstGeom>
          <a:solidFill>
            <a:schemeClr val="accent2">
              <a:lumMod val="20000"/>
              <a:lumOff val="80000"/>
            </a:schemeClr>
          </a:solidFill>
        </p:spPr>
        <p:txBody>
          <a:bodyPr wrap="square">
            <a:spAutoFit/>
          </a:bodyPr>
          <a:lstStyle/>
          <a:p>
            <a:pPr marL="0" indent="0">
              <a:buNone/>
            </a:pPr>
            <a:r>
              <a:rPr lang="en-GB" sz="1400" b="1" dirty="0"/>
              <a:t>What did we do?</a:t>
            </a:r>
          </a:p>
          <a:p>
            <a:pPr marL="0" indent="0">
              <a:buNone/>
            </a:pPr>
            <a:r>
              <a:rPr lang="en-GB" sz="1400" dirty="0"/>
              <a:t>30 children, aged 6-13 years old, were asked to carry backpacks (photo a) specially designed for holding an </a:t>
            </a:r>
            <a:r>
              <a:rPr lang="en-US" sz="1400" dirty="0">
                <a:effectLst/>
                <a:ea typeface="MS Mincho" panose="02020609040205080304" pitchFamily="49" charset="-128"/>
              </a:rPr>
              <a:t>air pollution monitor (photo b), along with a power pack and GPS device (photo c) to record the child's location. </a:t>
            </a:r>
          </a:p>
          <a:p>
            <a:pPr marL="0" indent="0">
              <a:buNone/>
            </a:pPr>
            <a:endParaRPr lang="en-US" sz="1400" dirty="0">
              <a:ea typeface="MS Mincho" panose="02020609040205080304" pitchFamily="49" charset="-128"/>
            </a:endParaRPr>
          </a:p>
          <a:p>
            <a:pPr marL="0" indent="0">
              <a:buNone/>
            </a:pPr>
            <a:endParaRPr lang="en-US" sz="1400" dirty="0">
              <a:effectLst/>
              <a:ea typeface="MS Mincho" panose="02020609040205080304" pitchFamily="49" charset="-128"/>
            </a:endParaRPr>
          </a:p>
          <a:p>
            <a:pPr marL="0" indent="0">
              <a:buNone/>
            </a:pPr>
            <a:endParaRPr lang="en-US" sz="1400" dirty="0">
              <a:ea typeface="MS Mincho" panose="02020609040205080304" pitchFamily="49" charset="-128"/>
            </a:endParaRPr>
          </a:p>
          <a:p>
            <a:pPr marL="0" indent="0">
              <a:buNone/>
            </a:pPr>
            <a:endParaRPr lang="en-US" sz="1400" dirty="0">
              <a:effectLst/>
              <a:ea typeface="MS Mincho" panose="02020609040205080304" pitchFamily="49" charset="-128"/>
            </a:endParaRPr>
          </a:p>
          <a:p>
            <a:pPr marL="0" indent="0">
              <a:buNone/>
            </a:pPr>
            <a:endParaRPr lang="en-US" sz="1400" dirty="0">
              <a:ea typeface="MS Mincho" panose="02020609040205080304" pitchFamily="49" charset="-128"/>
            </a:endParaRPr>
          </a:p>
          <a:p>
            <a:pPr marL="0" indent="0">
              <a:buNone/>
            </a:pPr>
            <a:endParaRPr lang="en-US" sz="1400" dirty="0">
              <a:effectLst/>
              <a:ea typeface="MS Mincho" panose="02020609040205080304" pitchFamily="49" charset="-128"/>
            </a:endParaRPr>
          </a:p>
          <a:p>
            <a:pPr marL="0" indent="0">
              <a:buNone/>
            </a:pPr>
            <a:endParaRPr lang="en-US" sz="1400" dirty="0">
              <a:effectLst/>
              <a:ea typeface="MS Mincho" panose="02020609040205080304" pitchFamily="49" charset="-128"/>
            </a:endParaRPr>
          </a:p>
          <a:p>
            <a:pPr marL="0" indent="0">
              <a:buNone/>
            </a:pPr>
            <a:endParaRPr lang="en-US" sz="1400" dirty="0">
              <a:ea typeface="MS Mincho" panose="02020609040205080304" pitchFamily="49" charset="-128"/>
            </a:endParaRPr>
          </a:p>
          <a:p>
            <a:pPr marL="0" indent="0">
              <a:buNone/>
            </a:pPr>
            <a:endParaRPr lang="en-US" sz="1400" dirty="0">
              <a:ea typeface="MS Mincho" panose="02020609040205080304" pitchFamily="49" charset="-128"/>
            </a:endParaRPr>
          </a:p>
          <a:p>
            <a:pPr marL="0" indent="0">
              <a:buNone/>
            </a:pPr>
            <a:endParaRPr lang="en-US" sz="1400" dirty="0">
              <a:ea typeface="MS Mincho" panose="02020609040205080304" pitchFamily="49" charset="-128"/>
            </a:endParaRPr>
          </a:p>
          <a:p>
            <a:pPr marL="0" indent="0">
              <a:buNone/>
            </a:pPr>
            <a:endParaRPr lang="en-US" sz="1400" dirty="0">
              <a:ea typeface="MS Mincho" panose="02020609040205080304" pitchFamily="49" charset="-128"/>
            </a:endParaRPr>
          </a:p>
          <a:p>
            <a:pPr marL="0" indent="0">
              <a:buNone/>
            </a:pPr>
            <a:r>
              <a:rPr lang="en-US" sz="1400" dirty="0">
                <a:effectLst/>
                <a:ea typeface="MS Mincho" panose="02020609040205080304" pitchFamily="49" charset="-128"/>
              </a:rPr>
              <a:t>The children carried this backpack for a week, </a:t>
            </a:r>
            <a:r>
              <a:rPr lang="en-US" sz="1400" dirty="0">
                <a:ea typeface="MS Mincho" panose="02020609040205080304" pitchFamily="49" charset="-128"/>
              </a:rPr>
              <a:t>and it was taken to school and other locations they visited, as well as being kept in the home. </a:t>
            </a:r>
          </a:p>
          <a:p>
            <a:pPr marL="0" indent="0">
              <a:buNone/>
            </a:pPr>
            <a:endParaRPr lang="en-US" sz="1400" dirty="0">
              <a:ea typeface="MS Mincho" panose="02020609040205080304" pitchFamily="49" charset="-128"/>
            </a:endParaRPr>
          </a:p>
          <a:p>
            <a:pPr marL="0" indent="0">
              <a:buNone/>
            </a:pPr>
            <a:r>
              <a:rPr lang="en-GB" sz="1400" dirty="0"/>
              <a:t>Questionnaires were used to collect i</a:t>
            </a:r>
            <a:r>
              <a:rPr lang="en-GB" sz="1400" dirty="0">
                <a:effectLst/>
                <a:ea typeface="Calibri" panose="020F0502020204030204" pitchFamily="34" charset="0"/>
                <a:cs typeface="Times New Roman" panose="02020603050405020304" pitchFamily="18" charset="0"/>
              </a:rPr>
              <a:t>nformation about the child’s home and </a:t>
            </a:r>
            <a:r>
              <a:rPr lang="en-GB" sz="1400">
                <a:effectLst/>
                <a:ea typeface="Calibri" panose="020F0502020204030204" pitchFamily="34" charset="0"/>
                <a:cs typeface="Times New Roman" panose="02020603050405020304" pitchFamily="18" charset="0"/>
              </a:rPr>
              <a:t>school </a:t>
            </a:r>
            <a:r>
              <a:rPr lang="en-GB" sz="1400">
                <a:ea typeface="Calibri" panose="020F0502020204030204" pitchFamily="34" charset="0"/>
                <a:cs typeface="Times New Roman" panose="02020603050405020304" pitchFamily="18" charset="0"/>
              </a:rPr>
              <a:t>location</a:t>
            </a:r>
            <a:r>
              <a:rPr lang="en-GB" sz="1400">
                <a:effectLst/>
                <a:ea typeface="Calibri" panose="020F0502020204030204" pitchFamily="34" charset="0"/>
                <a:cs typeface="Times New Roman" panose="02020603050405020304" pitchFamily="18" charset="0"/>
              </a:rPr>
              <a:t>, </a:t>
            </a:r>
            <a:r>
              <a:rPr lang="en-GB" sz="1400" dirty="0">
                <a:effectLst/>
                <a:ea typeface="Calibri" panose="020F0502020204030204" pitchFamily="34" charset="0"/>
                <a:cs typeface="Times New Roman" panose="02020603050405020304" pitchFamily="18" charset="0"/>
              </a:rPr>
              <a:t>as well as thei</a:t>
            </a:r>
            <a:r>
              <a:rPr lang="en-GB" sz="1400" dirty="0">
                <a:ea typeface="Calibri" panose="020F0502020204030204" pitchFamily="34" charset="0"/>
                <a:cs typeface="Times New Roman" panose="02020603050405020304" pitchFamily="18" charset="0"/>
              </a:rPr>
              <a:t>r activities and how they travelled to and from school</a:t>
            </a:r>
            <a:r>
              <a:rPr lang="en-GB" sz="1400" dirty="0">
                <a:effectLst/>
                <a:ea typeface="Calibri" panose="020F0502020204030204" pitchFamily="34" charset="0"/>
                <a:cs typeface="Times New Roman" panose="02020603050405020304" pitchFamily="18" charset="0"/>
              </a:rPr>
              <a:t>. </a:t>
            </a:r>
          </a:p>
        </p:txBody>
      </p:sp>
      <p:sp>
        <p:nvSpPr>
          <p:cNvPr id="2" name="TextBox 1">
            <a:extLst>
              <a:ext uri="{FF2B5EF4-FFF2-40B4-BE49-F238E27FC236}">
                <a16:creationId xmlns:a16="http://schemas.microsoft.com/office/drawing/2014/main" id="{9F83B9D4-0724-9BF3-3E8D-FF8466DA2C23}"/>
              </a:ext>
            </a:extLst>
          </p:cNvPr>
          <p:cNvSpPr txBox="1"/>
          <p:nvPr/>
        </p:nvSpPr>
        <p:spPr>
          <a:xfrm>
            <a:off x="108180" y="1622995"/>
            <a:ext cx="6641633" cy="738664"/>
          </a:xfrm>
          <a:prstGeom prst="rect">
            <a:avLst/>
          </a:prstGeom>
          <a:solidFill>
            <a:srgbClr val="C5F1E8"/>
          </a:solidFill>
        </p:spPr>
        <p:txBody>
          <a:bodyPr wrap="square">
            <a:spAutoFit/>
          </a:bodyPr>
          <a:lstStyle/>
          <a:p>
            <a:pPr marL="0" indent="0">
              <a:buNone/>
            </a:pPr>
            <a:r>
              <a:rPr lang="en-GB" sz="1400" b="1" dirty="0"/>
              <a:t>What were the aims of the study?</a:t>
            </a:r>
          </a:p>
          <a:p>
            <a:pPr marL="0" indent="0">
              <a:buNone/>
            </a:pPr>
            <a:r>
              <a:rPr lang="en-GB" sz="1400" dirty="0"/>
              <a:t>To understand how, when, and where children in Bandung are exposed to air pollution as they go about their normal activities. </a:t>
            </a:r>
            <a:endParaRPr lang="en-GB" sz="1400" dirty="0">
              <a:effectLst/>
              <a:ea typeface="Calibri" panose="020F0502020204030204" pitchFamily="34" charset="0"/>
              <a:cs typeface="Times New Roman" panose="02020603050405020304" pitchFamily="18" charset="0"/>
            </a:endParaRPr>
          </a:p>
        </p:txBody>
      </p:sp>
      <p:grpSp>
        <p:nvGrpSpPr>
          <p:cNvPr id="12" name="Group 11">
            <a:extLst>
              <a:ext uri="{FF2B5EF4-FFF2-40B4-BE49-F238E27FC236}">
                <a16:creationId xmlns:a16="http://schemas.microsoft.com/office/drawing/2014/main" id="{E42DBB83-74B5-1159-1B62-9AFD74BB9687}"/>
              </a:ext>
            </a:extLst>
          </p:cNvPr>
          <p:cNvGrpSpPr/>
          <p:nvPr/>
        </p:nvGrpSpPr>
        <p:grpSpPr>
          <a:xfrm>
            <a:off x="406311" y="3538035"/>
            <a:ext cx="5779135" cy="2042160"/>
            <a:chOff x="0" y="0"/>
            <a:chExt cx="5779135" cy="2042160"/>
          </a:xfrm>
        </p:grpSpPr>
        <p:pic>
          <p:nvPicPr>
            <p:cNvPr id="14" name="Picture 13" descr="A black backpack with a strap&#10;&#10;Description automatically generated">
              <a:extLst>
                <a:ext uri="{FF2B5EF4-FFF2-40B4-BE49-F238E27FC236}">
                  <a16:creationId xmlns:a16="http://schemas.microsoft.com/office/drawing/2014/main" id="{C533FD6C-9FF2-DA39-FBF8-2009962636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598295" cy="2042160"/>
            </a:xfrm>
            <a:prstGeom prst="rect">
              <a:avLst/>
            </a:prstGeom>
          </p:spPr>
        </p:pic>
        <p:pic>
          <p:nvPicPr>
            <p:cNvPr id="16" name="Picture 15" descr="A black backpack with a power bank and a power bank&#10;&#10;Description automatically generated">
              <a:extLst>
                <a:ext uri="{FF2B5EF4-FFF2-40B4-BE49-F238E27FC236}">
                  <a16:creationId xmlns:a16="http://schemas.microsoft.com/office/drawing/2014/main" id="{0C041408-1948-CE60-AD45-9B62167299F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33800" y="0"/>
              <a:ext cx="2045335" cy="2042160"/>
            </a:xfrm>
            <a:prstGeom prst="rect">
              <a:avLst/>
            </a:prstGeom>
            <a:noFill/>
          </p:spPr>
        </p:pic>
        <p:sp>
          <p:nvSpPr>
            <p:cNvPr id="18" name="TextBox 7">
              <a:extLst>
                <a:ext uri="{FF2B5EF4-FFF2-40B4-BE49-F238E27FC236}">
                  <a16:creationId xmlns:a16="http://schemas.microsoft.com/office/drawing/2014/main" id="{A3D0838F-9F08-9543-00F8-76EF7A3B90ED}"/>
                </a:ext>
              </a:extLst>
            </p:cNvPr>
            <p:cNvSpPr txBox="1"/>
            <p:nvPr/>
          </p:nvSpPr>
          <p:spPr>
            <a:xfrm>
              <a:off x="0" y="9525"/>
              <a:ext cx="472440" cy="321522"/>
            </a:xfrm>
            <a:prstGeom prst="rect">
              <a:avLst/>
            </a:prstGeom>
            <a:noFill/>
          </p:spPr>
          <p:txBody>
            <a:bodyPr wrap="square" rtlCol="0">
              <a:noAutofit/>
            </a:bodyPr>
            <a:lstStyle/>
            <a:p>
              <a:pPr>
                <a:lnSpc>
                  <a:spcPct val="107000"/>
                </a:lnSpc>
                <a:spcAft>
                  <a:spcPts val="800"/>
                </a:spcAft>
              </a:pPr>
              <a:r>
                <a:rPr lang="en-GB" sz="1200" b="1">
                  <a:solidFill>
                    <a:srgbClr val="000000"/>
                  </a:solidFill>
                  <a:effectLst/>
                  <a:latin typeface="Arial" panose="020B0604020202020204" pitchFamily="34" charset="0"/>
                  <a:ea typeface="Arial" panose="020B0604020202020204" pitchFamily="34" charset="0"/>
                  <a:cs typeface="Times New Roman" panose="02020603050405020304" pitchFamily="18" charset="0"/>
                </a:rPr>
                <a:t>a</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Box 9">
              <a:extLst>
                <a:ext uri="{FF2B5EF4-FFF2-40B4-BE49-F238E27FC236}">
                  <a16:creationId xmlns:a16="http://schemas.microsoft.com/office/drawing/2014/main" id="{C48BD7D9-29AB-82BA-CAA2-79107DA6C722}"/>
                </a:ext>
              </a:extLst>
            </p:cNvPr>
            <p:cNvSpPr txBox="1"/>
            <p:nvPr/>
          </p:nvSpPr>
          <p:spPr>
            <a:xfrm>
              <a:off x="3762375" y="9525"/>
              <a:ext cx="543635" cy="321522"/>
            </a:xfrm>
            <a:prstGeom prst="rect">
              <a:avLst/>
            </a:prstGeom>
            <a:noFill/>
          </p:spPr>
          <p:txBody>
            <a:bodyPr wrap="square" rtlCol="0">
              <a:noAutofit/>
            </a:bodyPr>
            <a:lstStyle/>
            <a:p>
              <a:pPr>
                <a:lnSpc>
                  <a:spcPct val="107000"/>
                </a:lnSpc>
                <a:spcAft>
                  <a:spcPts val="800"/>
                </a:spcAft>
              </a:pPr>
              <a:r>
                <a:rPr lang="en-GB" sz="120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c</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 name="Picture 19" descr="A bag with a hole in it&#10;&#10;Description automatically generated">
              <a:extLst>
                <a:ext uri="{FF2B5EF4-FFF2-40B4-BE49-F238E27FC236}">
                  <a16:creationId xmlns:a16="http://schemas.microsoft.com/office/drawing/2014/main" id="{B6A587C4-2B5C-8DE4-2AC4-9D5683AF9E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47825" y="0"/>
              <a:ext cx="2040890" cy="2040890"/>
            </a:xfrm>
            <a:prstGeom prst="rect">
              <a:avLst/>
            </a:prstGeom>
          </p:spPr>
        </p:pic>
        <p:sp>
          <p:nvSpPr>
            <p:cNvPr id="24" name="TextBox 7">
              <a:extLst>
                <a:ext uri="{FF2B5EF4-FFF2-40B4-BE49-F238E27FC236}">
                  <a16:creationId xmlns:a16="http://schemas.microsoft.com/office/drawing/2014/main" id="{FFF7DD23-773B-8ED0-1456-8E4C65B3D6A5}"/>
                </a:ext>
              </a:extLst>
            </p:cNvPr>
            <p:cNvSpPr txBox="1"/>
            <p:nvPr/>
          </p:nvSpPr>
          <p:spPr>
            <a:xfrm>
              <a:off x="1657350" y="9525"/>
              <a:ext cx="472440" cy="321522"/>
            </a:xfrm>
            <a:prstGeom prst="rect">
              <a:avLst/>
            </a:prstGeom>
            <a:noFill/>
          </p:spPr>
          <p:txBody>
            <a:bodyPr wrap="square" rtlCol="0">
              <a:noAutofit/>
            </a:bodyPr>
            <a:lstStyle/>
            <a:p>
              <a:pPr>
                <a:lnSpc>
                  <a:spcPct val="107000"/>
                </a:lnSpc>
                <a:spcAft>
                  <a:spcPts val="800"/>
                </a:spcAft>
              </a:pPr>
              <a:r>
                <a:rPr lang="en-GB" sz="1200" b="1">
                  <a:solidFill>
                    <a:srgbClr val="FFFFFF"/>
                  </a:solidFill>
                  <a:effectLst/>
                  <a:latin typeface="Arial" panose="020B0604020202020204" pitchFamily="34" charset="0"/>
                  <a:ea typeface="Arial" panose="020B0604020202020204" pitchFamily="34" charset="0"/>
                  <a:cs typeface="Times New Roman" panose="02020603050405020304" pitchFamily="18" charset="0"/>
                </a:rPr>
                <a:t>b</a:t>
              </a: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3" name="TextBox 2">
            <a:extLst>
              <a:ext uri="{FF2B5EF4-FFF2-40B4-BE49-F238E27FC236}">
                <a16:creationId xmlns:a16="http://schemas.microsoft.com/office/drawing/2014/main" id="{A84AD39F-8620-111B-CFFD-824F53C7AA6A}"/>
              </a:ext>
            </a:extLst>
          </p:cNvPr>
          <p:cNvSpPr txBox="1"/>
          <p:nvPr/>
        </p:nvSpPr>
        <p:spPr>
          <a:xfrm>
            <a:off x="133517" y="6991904"/>
            <a:ext cx="6590957" cy="954107"/>
          </a:xfrm>
          <a:prstGeom prst="rect">
            <a:avLst/>
          </a:prstGeom>
          <a:solidFill>
            <a:schemeClr val="accent1">
              <a:lumMod val="20000"/>
              <a:lumOff val="80000"/>
            </a:schemeClr>
          </a:solidFill>
        </p:spPr>
        <p:txBody>
          <a:bodyPr wrap="square" rtlCol="0">
            <a:spAutoFit/>
          </a:bodyPr>
          <a:lstStyle/>
          <a:p>
            <a:pPr marL="0" indent="0">
              <a:buNone/>
            </a:pPr>
            <a:r>
              <a:rPr lang="en-GB" sz="1400" b="1" dirty="0"/>
              <a:t>What will the results be used for?</a:t>
            </a:r>
          </a:p>
          <a:p>
            <a:r>
              <a:rPr lang="en-GB" sz="1400" dirty="0"/>
              <a:t>Along with information from other FACE-UP studies, we will provide advice on how  you can help protect your children from air pollution. We will work with local agencies to help them prioritise protection of children from air pollution. </a:t>
            </a:r>
          </a:p>
        </p:txBody>
      </p:sp>
      <p:sp>
        <p:nvSpPr>
          <p:cNvPr id="4" name="TextBox 3">
            <a:extLst>
              <a:ext uri="{FF2B5EF4-FFF2-40B4-BE49-F238E27FC236}">
                <a16:creationId xmlns:a16="http://schemas.microsoft.com/office/drawing/2014/main" id="{B4B13721-04BE-A932-0EA8-BC08BDAD9E32}"/>
              </a:ext>
            </a:extLst>
          </p:cNvPr>
          <p:cNvSpPr txBox="1"/>
          <p:nvPr/>
        </p:nvSpPr>
        <p:spPr>
          <a:xfrm>
            <a:off x="120818" y="8031064"/>
            <a:ext cx="6641633" cy="954107"/>
          </a:xfrm>
          <a:prstGeom prst="rect">
            <a:avLst/>
          </a:prstGeom>
          <a:solidFill>
            <a:srgbClr val="C5F1E8"/>
          </a:solidFill>
        </p:spPr>
        <p:txBody>
          <a:bodyPr wrap="square" rtlCol="0">
            <a:spAutoFit/>
          </a:bodyPr>
          <a:lstStyle/>
          <a:p>
            <a:pPr marL="0" indent="0">
              <a:buNone/>
            </a:pPr>
            <a:r>
              <a:rPr lang="en-GB" sz="1400" b="1" dirty="0"/>
              <a:t>Where can I get further information on the study?</a:t>
            </a:r>
          </a:p>
          <a:p>
            <a:r>
              <a:rPr lang="en-GB" sz="1400" dirty="0"/>
              <a:t>Further details will be available on our website, </a:t>
            </a:r>
            <a:r>
              <a:rPr lang="en-GB" sz="1400" dirty="0">
                <a:hlinkClick r:id="rId6"/>
              </a:rPr>
              <a:t>https://face-up-consortium.webspace.durham.ac.uk/</a:t>
            </a:r>
            <a:r>
              <a:rPr lang="en-GB" sz="1400" dirty="0"/>
              <a:t>. Please also contact your local researcher if you have any specific questions.</a:t>
            </a:r>
          </a:p>
        </p:txBody>
      </p:sp>
      <p:pic>
        <p:nvPicPr>
          <p:cNvPr id="7" name="Picture 6">
            <a:extLst>
              <a:ext uri="{FF2B5EF4-FFF2-40B4-BE49-F238E27FC236}">
                <a16:creationId xmlns:a16="http://schemas.microsoft.com/office/drawing/2014/main" id="{2D9C348B-909C-2659-C836-15E186D80FF3}"/>
              </a:ext>
            </a:extLst>
          </p:cNvPr>
          <p:cNvPicPr>
            <a:picLocks noChangeAspect="1"/>
          </p:cNvPicPr>
          <p:nvPr/>
        </p:nvPicPr>
        <p:blipFill>
          <a:blip r:embed="rId7"/>
          <a:stretch>
            <a:fillRect/>
          </a:stretch>
        </p:blipFill>
        <p:spPr>
          <a:xfrm>
            <a:off x="1289181" y="9137297"/>
            <a:ext cx="1307631" cy="542528"/>
          </a:xfrm>
          <a:prstGeom prst="rect">
            <a:avLst/>
          </a:prstGeom>
        </p:spPr>
      </p:pic>
      <p:pic>
        <p:nvPicPr>
          <p:cNvPr id="8" name="Picture 7">
            <a:extLst>
              <a:ext uri="{FF2B5EF4-FFF2-40B4-BE49-F238E27FC236}">
                <a16:creationId xmlns:a16="http://schemas.microsoft.com/office/drawing/2014/main" id="{C2CF5F0E-182D-0EFD-CD1C-D32856AAF645}"/>
              </a:ext>
            </a:extLst>
          </p:cNvPr>
          <p:cNvPicPr>
            <a:picLocks noChangeAspect="1"/>
          </p:cNvPicPr>
          <p:nvPr/>
        </p:nvPicPr>
        <p:blipFill>
          <a:blip r:embed="rId8"/>
          <a:stretch>
            <a:fillRect/>
          </a:stretch>
        </p:blipFill>
        <p:spPr>
          <a:xfrm>
            <a:off x="3349183" y="9082083"/>
            <a:ext cx="3508817" cy="652957"/>
          </a:xfrm>
          <a:prstGeom prst="rect">
            <a:avLst/>
          </a:prstGeom>
        </p:spPr>
      </p:pic>
      <p:pic>
        <p:nvPicPr>
          <p:cNvPr id="13" name="Picture 4" descr="Nepal Health Research Council (Government of Nepal) logo">
            <a:extLst>
              <a:ext uri="{FF2B5EF4-FFF2-40B4-BE49-F238E27FC236}">
                <a16:creationId xmlns:a16="http://schemas.microsoft.com/office/drawing/2014/main" id="{04125503-32D7-585E-40D6-8CBB99CA3E9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535858" y="9007177"/>
            <a:ext cx="813325" cy="81332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Bandung Institute of Technology - Wikipedia">
            <a:extLst>
              <a:ext uri="{FF2B5EF4-FFF2-40B4-BE49-F238E27FC236}">
                <a16:creationId xmlns:a16="http://schemas.microsoft.com/office/drawing/2014/main" id="{0758BE18-4ACF-26D6-A45E-0798DCB82C6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71747" y="182887"/>
            <a:ext cx="1041619" cy="104161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EDEAE213-83B5-241B-DF7A-F1219E950ED7}"/>
              </a:ext>
            </a:extLst>
          </p:cNvPr>
          <p:cNvPicPr>
            <a:picLocks noChangeAspect="1"/>
          </p:cNvPicPr>
          <p:nvPr/>
        </p:nvPicPr>
        <p:blipFill>
          <a:blip r:embed="rId11"/>
          <a:stretch>
            <a:fillRect/>
          </a:stretch>
        </p:blipFill>
        <p:spPr>
          <a:xfrm>
            <a:off x="144634" y="8976154"/>
            <a:ext cx="1161033" cy="774022"/>
          </a:xfrm>
          <a:prstGeom prst="rect">
            <a:avLst/>
          </a:prstGeom>
        </p:spPr>
      </p:pic>
    </p:spTree>
    <p:extLst>
      <p:ext uri="{BB962C8B-B14F-4D97-AF65-F5344CB8AC3E}">
        <p14:creationId xmlns:p14="http://schemas.microsoft.com/office/powerpoint/2010/main" val="1860589243"/>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B280B2D6834742953683A66CA3BCEF" ma:contentTypeVersion="15" ma:contentTypeDescription="Create a new document." ma:contentTypeScope="" ma:versionID="078c220585d43235718d0267fed3ccad">
  <xsd:schema xmlns:xsd="http://www.w3.org/2001/XMLSchema" xmlns:xs="http://www.w3.org/2001/XMLSchema" xmlns:p="http://schemas.microsoft.com/office/2006/metadata/properties" xmlns:ns2="8a918157-201f-4045-bc38-22aed4aa1362" xmlns:ns3="30bcb6f8-adc5-4afe-915c-bee14f590b84" targetNamespace="http://schemas.microsoft.com/office/2006/metadata/properties" ma:root="true" ma:fieldsID="567a360ed8df5ce02c3d4a0660843ccb" ns2:_="" ns3:_="">
    <xsd:import namespace="8a918157-201f-4045-bc38-22aed4aa1362"/>
    <xsd:import namespace="30bcb6f8-adc5-4afe-915c-bee14f590b8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918157-201f-4045-bc38-22aed4aa136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91d1d249-e412-498d-b81b-9e1cb41ef1bb"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description="" ma:hidden="true" ma:indexed="true" ma:internalName="MediaServiceDateTaken" ma:readOnly="true">
      <xsd:simpleType>
        <xsd:restriction base="dms:Text"/>
      </xsd:simpleType>
    </xsd:element>
    <xsd:element name="MediaServiceLocation" ma:index="19" nillable="true" ma:displayName="Location" ma:descrip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0bcb6f8-adc5-4afe-915c-bee14f590b84"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7bcbce81-0344-450c-a552-0321451f5851}" ma:internalName="TaxCatchAll" ma:showField="CatchAllData" ma:web="30bcb6f8-adc5-4afe-915c-bee14f590b8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a918157-201f-4045-bc38-22aed4aa1362">
      <Terms xmlns="http://schemas.microsoft.com/office/infopath/2007/PartnerControls"/>
    </lcf76f155ced4ddcb4097134ff3c332f>
    <TaxCatchAll xmlns="30bcb6f8-adc5-4afe-915c-bee14f590b8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9A228AC-7793-4977-BA4C-E801C1E41FD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918157-201f-4045-bc38-22aed4aa1362"/>
    <ds:schemaRef ds:uri="30bcb6f8-adc5-4afe-915c-bee14f590b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B5D2E9F-C2F9-4D3B-9150-71FE873C65A8}">
  <ds:schemaRefs>
    <ds:schemaRef ds:uri="30bcb6f8-adc5-4afe-915c-bee14f590b84"/>
    <ds:schemaRef ds:uri="8a918157-201f-4045-bc38-22aed4aa1362"/>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5C96645-2963-40D6-8EB5-5AA8C612D77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313</TotalTime>
  <Words>841</Words>
  <Application>Microsoft Office PowerPoint</Application>
  <PresentationFormat>A4 Paper (210x297 mm)</PresentationFormat>
  <Paragraphs>76</Paragraphs>
  <Slides>5</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MS Mincho</vt:lpstr>
      <vt:lpstr>Aptos</vt:lpstr>
      <vt:lpstr>Aptos Display</vt: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vector>
  </TitlesOfParts>
  <Company>Institute of Occupational Medicine - IOM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Karen Galea</dc:creator>
  <cp:lastModifiedBy>HORWELL, CLAIRE J.</cp:lastModifiedBy>
  <cp:revision>3</cp:revision>
  <dcterms:created xsi:type="dcterms:W3CDTF">2024-05-14T13:36:09Z</dcterms:created>
  <dcterms:modified xsi:type="dcterms:W3CDTF">2024-07-19T15:01:14Z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0x01010044B280B2D6834742953683A66CA3BCEF</vt:lpwstr>
  </property>
  <property fmtid="{D5CDD505-2E9C-101B-9397-08002B2CF9AE}" pid="3" name="MediaServiceImageTags">
    <vt:lpwstr/>
  </property>
</Properties>
</file>