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0"/>
  </p:notesMasterIdLst>
  <p:sldIdLst>
    <p:sldId id="261" r:id="rId5"/>
    <p:sldId id="260" r:id="rId6"/>
    <p:sldId id="265" r:id="rId7"/>
    <p:sldId id="272" r:id="rId8"/>
    <p:sldId id="270"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30BB1E-AF44-AC9D-150A-2375F072F767}" name="Fiona Carson" initials="FC" userId="S::Fiona.Carson@iom-world.org::4b84ab8a-2440-483c-9228-8dd3e4006675" providerId="AD"/>
  <p188:author id="{F410B67C-39D4-03AF-B86E-5726041AD875}" name="Karen Galea" initials="KG" userId="S::karen.Galea@iom-world.org::f46d485e-561f-4857-af34-da929c9e298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F1E8"/>
    <a:srgbClr val="C7E5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206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70FBAD-8DE4-4E70-8AE3-B8AB5DE9FFD7}" type="datetimeFigureOut">
              <a:rPr lang="en-GB" smtClean="0"/>
              <a:t>22/08/2024</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7E192E-2142-4FD4-9FC9-8A597F1E6A6B}" type="slidenum">
              <a:rPr lang="en-GB" smtClean="0"/>
              <a:t>‹#›</a:t>
            </a:fld>
            <a:endParaRPr lang="en-GB"/>
          </a:p>
        </p:txBody>
      </p:sp>
    </p:spTree>
    <p:extLst>
      <p:ext uri="{BB962C8B-B14F-4D97-AF65-F5344CB8AC3E}">
        <p14:creationId xmlns:p14="http://schemas.microsoft.com/office/powerpoint/2010/main" val="374345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7E192E-2142-4FD4-9FC9-8A597F1E6A6B}" type="slidenum">
              <a:rPr lang="en-GB" smtClean="0"/>
              <a:t>5</a:t>
            </a:fld>
            <a:endParaRPr lang="en-GB"/>
          </a:p>
        </p:txBody>
      </p:sp>
    </p:spTree>
    <p:extLst>
      <p:ext uri="{BB962C8B-B14F-4D97-AF65-F5344CB8AC3E}">
        <p14:creationId xmlns:p14="http://schemas.microsoft.com/office/powerpoint/2010/main" val="855169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GB"/>
              <a:t>Click to edit Master title style</a:t>
            </a:r>
            <a:endParaRPr lang="en-US"/>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6FBA2B0-A783-4B63-98A0-25CAC3CA3908}" type="datetimeFigureOut">
              <a:rPr lang="en-GB" smtClean="0"/>
              <a:t>22/08/2024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1912749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6FBA2B0-A783-4B63-98A0-25CAC3CA3908}" type="datetimeFigureOut">
              <a:rPr lang="en-GB" smtClean="0"/>
              <a:t>22/08/2024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1906772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6FBA2B0-A783-4B63-98A0-25CAC3CA3908}" type="datetimeFigureOut">
              <a:rPr lang="en-GB" smtClean="0"/>
              <a:t>22/08/2024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213754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6FBA2B0-A783-4B63-98A0-25CAC3CA3908}" type="datetimeFigureOut">
              <a:rPr lang="en-GB" smtClean="0"/>
              <a:t>22/08/2024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1426201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GB"/>
              <a:t>Click to edit Master title style</a:t>
            </a:r>
            <a:endParaRPr lang="en-US"/>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6FBA2B0-A783-4B63-98A0-25CAC3CA3908}" type="datetimeFigureOut">
              <a:rPr lang="en-GB" smtClean="0"/>
              <a:t>22/08/2024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3772917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71488"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3471863"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6FBA2B0-A783-4B63-98A0-25CAC3CA3908}" type="datetimeFigureOut">
              <a:rPr lang="en-GB" smtClean="0"/>
              <a:t>22/08/2024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4051881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GB"/>
              <a:t>Click to edit Master title style</a:t>
            </a:r>
            <a:endParaRPr lang="en-US"/>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6FBA2B0-A783-4B63-98A0-25CAC3CA3908}" type="datetimeFigureOut">
              <a:rPr lang="en-GB" smtClean="0"/>
              <a:t>22/08/2024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2836259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6FBA2B0-A783-4B63-98A0-25CAC3CA3908}" type="datetimeFigureOut">
              <a:rPr lang="en-GB" smtClean="0"/>
              <a:t>22/08/2024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1904361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FBA2B0-A783-4B63-98A0-25CAC3CA3908}" type="datetimeFigureOut">
              <a:rPr lang="en-GB" smtClean="0"/>
              <a:t>22/08/2024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108070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06FBA2B0-A783-4B63-98A0-25CAC3CA3908}" type="datetimeFigureOut">
              <a:rPr lang="en-GB" smtClean="0"/>
              <a:t>22/08/2024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1190647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06FBA2B0-A783-4B63-98A0-25CAC3CA3908}" type="datetimeFigureOut">
              <a:rPr lang="en-GB" smtClean="0"/>
              <a:t>22/08/2024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3843399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06FBA2B0-A783-4B63-98A0-25CAC3CA3908}" type="datetimeFigureOut">
              <a:rPr lang="en-GB" smtClean="0"/>
              <a:t>22/08/2024</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F56B8E66-1972-4EE5-9553-7FB11979D551}" type="slidenum">
              <a:rPr lang="en-GB" smtClean="0"/>
              <a:t>‹#›</a:t>
            </a:fld>
            <a:endParaRPr lang="en-GB"/>
          </a:p>
        </p:txBody>
      </p:sp>
    </p:spTree>
    <p:extLst>
      <p:ext uri="{BB962C8B-B14F-4D97-AF65-F5344CB8AC3E}">
        <p14:creationId xmlns:p14="http://schemas.microsoft.com/office/powerpoint/2010/main" val="14331752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emf"/><Relationship Id="rId7"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hyperlink" Target="https://face-up-consortium.webspace.durham.ac.uk/" TargetMode="External"/><Relationship Id="rId9"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5.emf"/><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hyperlink" Target="https://face-up-consortium.webspace.durham.ac.uk/" TargetMode="External"/><Relationship Id="rId10" Type="http://schemas.openxmlformats.org/officeDocument/2006/relationships/image" Target="../media/image8.png"/><Relationship Id="rId4" Type="http://schemas.openxmlformats.org/officeDocument/2006/relationships/image" Target="../media/image1.emf"/><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A710A55-D4E2-41DE-E105-B23F9C3D98C1}"/>
              </a:ext>
            </a:extLst>
          </p:cNvPr>
          <p:cNvSpPr/>
          <p:nvPr/>
        </p:nvSpPr>
        <p:spPr>
          <a:xfrm>
            <a:off x="108181" y="2302915"/>
            <a:ext cx="6641633" cy="5784642"/>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FA5BA8D4-F7B7-8A4E-F258-0564BB00BB25}"/>
              </a:ext>
            </a:extLst>
          </p:cNvPr>
          <p:cNvPicPr>
            <a:picLocks noChangeAspect="1"/>
          </p:cNvPicPr>
          <p:nvPr/>
        </p:nvPicPr>
        <p:blipFill>
          <a:blip r:embed="rId2"/>
          <a:stretch>
            <a:fillRect/>
          </a:stretch>
        </p:blipFill>
        <p:spPr>
          <a:xfrm>
            <a:off x="144634" y="284286"/>
            <a:ext cx="1043471" cy="987418"/>
          </a:xfrm>
          <a:prstGeom prst="rect">
            <a:avLst/>
          </a:prstGeom>
        </p:spPr>
      </p:pic>
      <p:sp>
        <p:nvSpPr>
          <p:cNvPr id="6" name="TextBox 5">
            <a:extLst>
              <a:ext uri="{FF2B5EF4-FFF2-40B4-BE49-F238E27FC236}">
                <a16:creationId xmlns:a16="http://schemas.microsoft.com/office/drawing/2014/main" id="{52DCF6BB-9232-147D-3E29-9590A251B205}"/>
              </a:ext>
            </a:extLst>
          </p:cNvPr>
          <p:cNvSpPr txBox="1"/>
          <p:nvPr/>
        </p:nvSpPr>
        <p:spPr>
          <a:xfrm>
            <a:off x="1345410" y="85498"/>
            <a:ext cx="4167177" cy="1077218"/>
          </a:xfrm>
          <a:prstGeom prst="rect">
            <a:avLst/>
          </a:prstGeom>
          <a:solidFill>
            <a:schemeClr val="bg2">
              <a:lumMod val="75000"/>
            </a:schemeClr>
          </a:solidFill>
        </p:spPr>
        <p:txBody>
          <a:bodyPr wrap="square" rtlCol="0">
            <a:spAutoFit/>
          </a:bodyPr>
          <a:lstStyle/>
          <a:p>
            <a:pPr algn="ctr"/>
            <a:r>
              <a:rPr lang="en-GB" sz="1600" b="1" dirty="0">
                <a:solidFill>
                  <a:schemeClr val="bg1"/>
                </a:solidFill>
              </a:rPr>
              <a:t>Factors Affecting Childhood Exposure to Urban Particulates (FACE-UP)</a:t>
            </a:r>
          </a:p>
          <a:p>
            <a:pPr algn="ctr"/>
            <a:endParaRPr lang="en-GB" sz="1600" b="1" dirty="0">
              <a:solidFill>
                <a:schemeClr val="bg1"/>
              </a:solidFill>
            </a:endParaRPr>
          </a:p>
          <a:p>
            <a:pPr algn="ctr"/>
            <a:r>
              <a:rPr lang="en-GB" sz="1600" b="1" dirty="0">
                <a:solidFill>
                  <a:schemeClr val="bg1"/>
                </a:solidFill>
              </a:rPr>
              <a:t>Testing facemasks - Summary findings</a:t>
            </a:r>
          </a:p>
        </p:txBody>
      </p:sp>
      <p:sp>
        <p:nvSpPr>
          <p:cNvPr id="7" name="TextBox 6">
            <a:extLst>
              <a:ext uri="{FF2B5EF4-FFF2-40B4-BE49-F238E27FC236}">
                <a16:creationId xmlns:a16="http://schemas.microsoft.com/office/drawing/2014/main" id="{44201352-23F3-38CE-6702-7F51CB08EE55}"/>
              </a:ext>
            </a:extLst>
          </p:cNvPr>
          <p:cNvSpPr txBox="1"/>
          <p:nvPr/>
        </p:nvSpPr>
        <p:spPr>
          <a:xfrm>
            <a:off x="88477" y="1451964"/>
            <a:ext cx="6641633" cy="830997"/>
          </a:xfrm>
          <a:prstGeom prst="rect">
            <a:avLst/>
          </a:prstGeom>
          <a:solidFill>
            <a:srgbClr val="C7E5EF"/>
          </a:solidFill>
        </p:spPr>
        <p:txBody>
          <a:bodyPr wrap="square" rtlCol="0">
            <a:spAutoFit/>
          </a:bodyPr>
          <a:lstStyle/>
          <a:p>
            <a:pPr algn="just"/>
            <a:r>
              <a:rPr lang="en-GB" sz="1600" dirty="0"/>
              <a:t>This leaflet presents the main findings of a study conducted with children in Kathmandu, Nepal during August – October 2023. We thank all those who contributed to the study activities. </a:t>
            </a:r>
          </a:p>
        </p:txBody>
      </p:sp>
      <p:sp>
        <p:nvSpPr>
          <p:cNvPr id="9" name="TextBox 8">
            <a:extLst>
              <a:ext uri="{FF2B5EF4-FFF2-40B4-BE49-F238E27FC236}">
                <a16:creationId xmlns:a16="http://schemas.microsoft.com/office/drawing/2014/main" id="{4126B796-40F3-D16B-C2FC-DA97CFDBA176}"/>
              </a:ext>
            </a:extLst>
          </p:cNvPr>
          <p:cNvSpPr txBox="1"/>
          <p:nvPr/>
        </p:nvSpPr>
        <p:spPr>
          <a:xfrm>
            <a:off x="106701" y="2339957"/>
            <a:ext cx="6605179" cy="2062103"/>
          </a:xfrm>
          <a:prstGeom prst="rect">
            <a:avLst/>
          </a:prstGeom>
          <a:noFill/>
        </p:spPr>
        <p:txBody>
          <a:bodyPr wrap="square" rtlCol="0">
            <a:spAutoFit/>
          </a:bodyPr>
          <a:lstStyle/>
          <a:p>
            <a:pPr algn="just"/>
            <a:r>
              <a:rPr lang="en-GB" sz="1600" b="1" dirty="0"/>
              <a:t>What did we learn from the study?</a:t>
            </a:r>
          </a:p>
          <a:p>
            <a:pPr algn="just"/>
            <a:r>
              <a:rPr lang="en-GB" sz="1600" dirty="0">
                <a:effectLst/>
                <a:ea typeface="Calibri" panose="020F0502020204030204" pitchFamily="34" charset="0"/>
                <a:cs typeface="Calibri" panose="020F0502020204030204" pitchFamily="34" charset="0"/>
              </a:rPr>
              <a:t>Three children’s KN95 masks (which are excellent at filtering particles), were tested to see how well they fitted the faces of children</a:t>
            </a:r>
            <a:r>
              <a:rPr lang="en-GB" sz="1600" dirty="0">
                <a:ea typeface="Calibri" panose="020F0502020204030204" pitchFamily="34" charset="0"/>
                <a:cs typeface="Calibri" panose="020F0502020204030204" pitchFamily="34" charset="0"/>
              </a:rPr>
              <a:t>. </a:t>
            </a:r>
          </a:p>
          <a:p>
            <a:pPr algn="just"/>
            <a:endParaRPr lang="en-GB" sz="1200" dirty="0"/>
          </a:p>
          <a:p>
            <a:pPr algn="just"/>
            <a:r>
              <a:rPr lang="en-GB" sz="1600" dirty="0"/>
              <a:t>The Double A Care, a horizontal fold mask, fitted the best. Overall, the fit of all masks on children's faces was poor and a good fit was not possible.</a:t>
            </a:r>
            <a:endParaRPr lang="en-GB" sz="1600" kern="0" dirty="0">
              <a:sym typeface="Helvetica Neue"/>
            </a:endParaRPr>
          </a:p>
          <a:p>
            <a:endParaRPr lang="en-GB" sz="1600" dirty="0"/>
          </a:p>
          <a:p>
            <a:endParaRPr lang="en-GB" sz="1600" dirty="0"/>
          </a:p>
        </p:txBody>
      </p:sp>
      <p:pic>
        <p:nvPicPr>
          <p:cNvPr id="16" name="Picture 15">
            <a:extLst>
              <a:ext uri="{FF2B5EF4-FFF2-40B4-BE49-F238E27FC236}">
                <a16:creationId xmlns:a16="http://schemas.microsoft.com/office/drawing/2014/main" id="{F580F02E-2B95-09ED-7BF7-2A966F355C26}"/>
              </a:ext>
            </a:extLst>
          </p:cNvPr>
          <p:cNvPicPr>
            <a:picLocks noChangeAspect="1"/>
          </p:cNvPicPr>
          <p:nvPr/>
        </p:nvPicPr>
        <p:blipFill>
          <a:blip r:embed="rId3"/>
          <a:stretch>
            <a:fillRect/>
          </a:stretch>
        </p:blipFill>
        <p:spPr>
          <a:xfrm>
            <a:off x="457367" y="3904832"/>
            <a:ext cx="3056355" cy="1732862"/>
          </a:xfrm>
          <a:prstGeom prst="rect">
            <a:avLst/>
          </a:prstGeom>
        </p:spPr>
      </p:pic>
      <p:sp>
        <p:nvSpPr>
          <p:cNvPr id="26" name="TextBox 25">
            <a:extLst>
              <a:ext uri="{FF2B5EF4-FFF2-40B4-BE49-F238E27FC236}">
                <a16:creationId xmlns:a16="http://schemas.microsoft.com/office/drawing/2014/main" id="{E592CCDE-A705-5B09-2C29-595FA6D3E30E}"/>
              </a:ext>
            </a:extLst>
          </p:cNvPr>
          <p:cNvSpPr txBox="1"/>
          <p:nvPr/>
        </p:nvSpPr>
        <p:spPr>
          <a:xfrm>
            <a:off x="99308" y="8225920"/>
            <a:ext cx="6698670" cy="1569660"/>
          </a:xfrm>
          <a:prstGeom prst="rect">
            <a:avLst/>
          </a:prstGeom>
          <a:solidFill>
            <a:schemeClr val="accent6">
              <a:lumMod val="20000"/>
              <a:lumOff val="80000"/>
            </a:schemeClr>
          </a:solidFill>
        </p:spPr>
        <p:txBody>
          <a:bodyPr wrap="square" rtlCol="0">
            <a:spAutoFit/>
          </a:bodyPr>
          <a:lstStyle/>
          <a:p>
            <a:r>
              <a:rPr lang="en-GB" sz="1600" b="1" dirty="0"/>
              <a:t>What is the take home message?</a:t>
            </a:r>
          </a:p>
          <a:p>
            <a:r>
              <a:rPr lang="en-GB" sz="1600" dirty="0">
                <a:effectLst/>
                <a:ea typeface="Times New Roman" panose="02020603050405020304" pitchFamily="18" charset="0"/>
              </a:rPr>
              <a:t>Although KN95 masks are good at filtering particles, if they do not fill well, they will not be very effective. </a:t>
            </a:r>
          </a:p>
          <a:p>
            <a:endParaRPr lang="en-GB" sz="1600" dirty="0">
              <a:ea typeface="Times New Roman" panose="02020603050405020304" pitchFamily="18" charset="0"/>
            </a:endParaRPr>
          </a:p>
          <a:p>
            <a:r>
              <a:rPr lang="en-GB" sz="1600" dirty="0">
                <a:effectLst/>
                <a:ea typeface="Times New Roman" panose="02020603050405020304" pitchFamily="18" charset="0"/>
              </a:rPr>
              <a:t>Fit can be improved by using an additional ear loop clip. It is important that carers and children know how to fit a mask correctly.</a:t>
            </a:r>
            <a:endParaRPr lang="en-GB" sz="1600" dirty="0">
              <a:effectLst/>
              <a:ea typeface="Calibri" panose="020F0502020204030204" pitchFamily="34" charset="0"/>
              <a:cs typeface="Times New Roman" panose="02020603050405020304" pitchFamily="18" charset="0"/>
            </a:endParaRPr>
          </a:p>
        </p:txBody>
      </p:sp>
      <p:pic>
        <p:nvPicPr>
          <p:cNvPr id="3" name="Picture 4" descr="Nepal Health Research Council (Government of Nepal) logo">
            <a:extLst>
              <a:ext uri="{FF2B5EF4-FFF2-40B4-BE49-F238E27FC236}">
                <a16:creationId xmlns:a16="http://schemas.microsoft.com/office/drawing/2014/main" id="{F6B7679D-5B18-31F9-10E7-085C94CEC4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9892" y="260235"/>
            <a:ext cx="1052821" cy="105282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D00DF9E-6371-E018-F32D-E232C6167F15}"/>
              </a:ext>
            </a:extLst>
          </p:cNvPr>
          <p:cNvPicPr>
            <a:picLocks noChangeAspect="1"/>
          </p:cNvPicPr>
          <p:nvPr/>
        </p:nvPicPr>
        <p:blipFill>
          <a:blip r:embed="rId5"/>
          <a:stretch>
            <a:fillRect/>
          </a:stretch>
        </p:blipFill>
        <p:spPr>
          <a:xfrm>
            <a:off x="4140284" y="3842368"/>
            <a:ext cx="2056018" cy="1795326"/>
          </a:xfrm>
          <a:prstGeom prst="rect">
            <a:avLst/>
          </a:prstGeom>
        </p:spPr>
      </p:pic>
      <p:sp>
        <p:nvSpPr>
          <p:cNvPr id="8" name="TextBox 7">
            <a:extLst>
              <a:ext uri="{FF2B5EF4-FFF2-40B4-BE49-F238E27FC236}">
                <a16:creationId xmlns:a16="http://schemas.microsoft.com/office/drawing/2014/main" id="{290295D0-4DE7-78DA-6439-8F8FB3598C1E}"/>
              </a:ext>
            </a:extLst>
          </p:cNvPr>
          <p:cNvSpPr txBox="1"/>
          <p:nvPr/>
        </p:nvSpPr>
        <p:spPr>
          <a:xfrm>
            <a:off x="144634" y="5674086"/>
            <a:ext cx="6536115" cy="2492990"/>
          </a:xfrm>
          <a:prstGeom prst="rect">
            <a:avLst/>
          </a:prstGeom>
          <a:noFill/>
        </p:spPr>
        <p:txBody>
          <a:bodyPr wrap="square" rtlCol="0">
            <a:spAutoFit/>
          </a:bodyPr>
          <a:lstStyle/>
          <a:p>
            <a:pPr algn="just"/>
            <a:r>
              <a:rPr lang="en-GB" sz="1600" dirty="0"/>
              <a:t>However, the masks still stopped 50-75% of particles from being breathed in, which was improved by wearing an additional ear loop clip.</a:t>
            </a:r>
          </a:p>
          <a:p>
            <a:pPr algn="just"/>
            <a:endParaRPr lang="en-GB" sz="1200" dirty="0"/>
          </a:p>
          <a:p>
            <a:pPr algn="just"/>
            <a:r>
              <a:rPr lang="en-GB" sz="1600" dirty="0">
                <a:effectLst/>
                <a:ea typeface="Calibri" panose="020F0502020204030204" pitchFamily="34" charset="0"/>
              </a:rPr>
              <a:t>The children did not feel embarrassed when wearing any of the masks tested. The children also thought the masks were comfortable and were easy to breathe through. Some children reported that their faces felt hot when wearing the Jinjiang and Double A Care masks.</a:t>
            </a:r>
          </a:p>
          <a:p>
            <a:pPr algn="just"/>
            <a:endParaRPr lang="en-GB" sz="1200" dirty="0">
              <a:effectLst/>
              <a:ea typeface="Calibri" panose="020F0502020204030204" pitchFamily="34" charset="0"/>
            </a:endParaRPr>
          </a:p>
          <a:p>
            <a:pPr algn="just"/>
            <a:r>
              <a:rPr lang="en-GB" sz="1600" dirty="0">
                <a:effectLst/>
                <a:ea typeface="Times New Roman" panose="02020603050405020304" pitchFamily="18" charset="0"/>
              </a:rPr>
              <a:t>The children preferred masks with clips, coloured masks (rather than white ones), and vertical-fold masks (rather than horizontal-fold masks).</a:t>
            </a:r>
            <a:endParaRPr lang="en-GB" sz="1600" kern="0" dirty="0">
              <a:sym typeface="Helvetica Neue"/>
            </a:endParaRPr>
          </a:p>
        </p:txBody>
      </p:sp>
      <p:sp>
        <p:nvSpPr>
          <p:cNvPr id="13" name="TextBox 12">
            <a:extLst>
              <a:ext uri="{FF2B5EF4-FFF2-40B4-BE49-F238E27FC236}">
                <a16:creationId xmlns:a16="http://schemas.microsoft.com/office/drawing/2014/main" id="{F2EC0F01-7A98-6B4D-1FBA-70AD793E60B9}"/>
              </a:ext>
            </a:extLst>
          </p:cNvPr>
          <p:cNvSpPr txBox="1"/>
          <p:nvPr/>
        </p:nvSpPr>
        <p:spPr>
          <a:xfrm>
            <a:off x="5019574" y="3943106"/>
            <a:ext cx="956345" cy="400110"/>
          </a:xfrm>
          <a:prstGeom prst="rect">
            <a:avLst/>
          </a:prstGeom>
          <a:solidFill>
            <a:schemeClr val="bg1"/>
          </a:solidFill>
          <a:ln>
            <a:solidFill>
              <a:srgbClr val="FF0000"/>
            </a:solidFill>
          </a:ln>
        </p:spPr>
        <p:txBody>
          <a:bodyPr wrap="square" rtlCol="0">
            <a:spAutoFit/>
          </a:bodyPr>
          <a:lstStyle/>
          <a:p>
            <a:r>
              <a:rPr lang="en-GB" sz="1000" dirty="0">
                <a:solidFill>
                  <a:srgbClr val="FF0000"/>
                </a:solidFill>
              </a:rPr>
              <a:t>Example ear loop clip</a:t>
            </a:r>
          </a:p>
        </p:txBody>
      </p:sp>
    </p:spTree>
    <p:extLst>
      <p:ext uri="{BB962C8B-B14F-4D97-AF65-F5344CB8AC3E}">
        <p14:creationId xmlns:p14="http://schemas.microsoft.com/office/powerpoint/2010/main" val="2994763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C33AA6C-0CDC-A552-0421-E41C097A3280}"/>
              </a:ext>
            </a:extLst>
          </p:cNvPr>
          <p:cNvPicPr>
            <a:picLocks noChangeAspect="1"/>
          </p:cNvPicPr>
          <p:nvPr/>
        </p:nvPicPr>
        <p:blipFill>
          <a:blip r:embed="rId2"/>
          <a:stretch>
            <a:fillRect/>
          </a:stretch>
        </p:blipFill>
        <p:spPr>
          <a:xfrm>
            <a:off x="309227" y="9068082"/>
            <a:ext cx="1161033" cy="774022"/>
          </a:xfrm>
          <a:prstGeom prst="rect">
            <a:avLst/>
          </a:prstGeom>
        </p:spPr>
      </p:pic>
      <p:pic>
        <p:nvPicPr>
          <p:cNvPr id="5" name="Picture 4">
            <a:extLst>
              <a:ext uri="{FF2B5EF4-FFF2-40B4-BE49-F238E27FC236}">
                <a16:creationId xmlns:a16="http://schemas.microsoft.com/office/drawing/2014/main" id="{FA5BA8D4-F7B7-8A4E-F258-0564BB00BB25}"/>
              </a:ext>
            </a:extLst>
          </p:cNvPr>
          <p:cNvPicPr>
            <a:picLocks noChangeAspect="1"/>
          </p:cNvPicPr>
          <p:nvPr/>
        </p:nvPicPr>
        <p:blipFill>
          <a:blip r:embed="rId3"/>
          <a:stretch>
            <a:fillRect/>
          </a:stretch>
        </p:blipFill>
        <p:spPr>
          <a:xfrm>
            <a:off x="144634" y="284286"/>
            <a:ext cx="1043471" cy="987418"/>
          </a:xfrm>
          <a:prstGeom prst="rect">
            <a:avLst/>
          </a:prstGeom>
        </p:spPr>
      </p:pic>
      <p:sp>
        <p:nvSpPr>
          <p:cNvPr id="6" name="TextBox 5">
            <a:extLst>
              <a:ext uri="{FF2B5EF4-FFF2-40B4-BE49-F238E27FC236}">
                <a16:creationId xmlns:a16="http://schemas.microsoft.com/office/drawing/2014/main" id="{52DCF6BB-9232-147D-3E29-9590A251B205}"/>
              </a:ext>
            </a:extLst>
          </p:cNvPr>
          <p:cNvSpPr txBox="1"/>
          <p:nvPr/>
        </p:nvSpPr>
        <p:spPr>
          <a:xfrm>
            <a:off x="1320068" y="483770"/>
            <a:ext cx="4167177" cy="338554"/>
          </a:xfrm>
          <a:prstGeom prst="rect">
            <a:avLst/>
          </a:prstGeom>
          <a:solidFill>
            <a:schemeClr val="bg2">
              <a:lumMod val="75000"/>
            </a:schemeClr>
          </a:solidFill>
        </p:spPr>
        <p:txBody>
          <a:bodyPr wrap="square" rtlCol="0">
            <a:spAutoFit/>
          </a:bodyPr>
          <a:lstStyle/>
          <a:p>
            <a:pPr algn="ctr"/>
            <a:r>
              <a:rPr lang="en-GB" sz="1600" b="1" dirty="0">
                <a:solidFill>
                  <a:schemeClr val="bg1"/>
                </a:solidFill>
              </a:rPr>
              <a:t>Testing facemasks - Summary findings</a:t>
            </a:r>
          </a:p>
        </p:txBody>
      </p:sp>
      <p:sp>
        <p:nvSpPr>
          <p:cNvPr id="15" name="TextBox 14">
            <a:extLst>
              <a:ext uri="{FF2B5EF4-FFF2-40B4-BE49-F238E27FC236}">
                <a16:creationId xmlns:a16="http://schemas.microsoft.com/office/drawing/2014/main" id="{3F16D3D3-0F63-ED51-4657-C720ABCA6045}"/>
              </a:ext>
            </a:extLst>
          </p:cNvPr>
          <p:cNvSpPr txBox="1"/>
          <p:nvPr/>
        </p:nvSpPr>
        <p:spPr>
          <a:xfrm>
            <a:off x="57502" y="2309405"/>
            <a:ext cx="6641633" cy="4401205"/>
          </a:xfrm>
          <a:prstGeom prst="rect">
            <a:avLst/>
          </a:prstGeom>
          <a:solidFill>
            <a:schemeClr val="accent2">
              <a:lumMod val="20000"/>
              <a:lumOff val="80000"/>
            </a:schemeClr>
          </a:solidFill>
        </p:spPr>
        <p:txBody>
          <a:bodyPr wrap="square">
            <a:spAutoFit/>
          </a:bodyPr>
          <a:lstStyle/>
          <a:p>
            <a:pPr marL="0" indent="0">
              <a:buNone/>
            </a:pPr>
            <a:r>
              <a:rPr lang="en-GB" sz="1400" b="1" dirty="0"/>
              <a:t>What did we do?</a:t>
            </a:r>
          </a:p>
          <a:p>
            <a:pPr marL="0" indent="0" algn="just">
              <a:buNone/>
            </a:pPr>
            <a:r>
              <a:rPr lang="en-GB" sz="1400" dirty="0"/>
              <a:t>30 children, aged 6-13 years old, participated in the study. They were asked to test the fit of three children’s masks available in Nepal, previously found to be excellent at filtering small airborne particles.</a:t>
            </a:r>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lgn="just">
              <a:buNone/>
            </a:pPr>
            <a:r>
              <a:rPr lang="en-US" sz="1400" dirty="0">
                <a:effectLst/>
                <a:ea typeface="Times New Roman" panose="02020603050405020304" pitchFamily="18" charset="0"/>
                <a:cs typeface="Arial" panose="020B0604020202020204" pitchFamily="34" charset="0"/>
              </a:rPr>
              <a:t>Each child tested each mask, once without an additional ear loop clip and once with one. During testing, the mask was attached to a monitor that measured small particles in the air inside and outside the mask. The children were asked to complete a set of standard actions (e.g., moving their head, talking) when wearing the masks.</a:t>
            </a:r>
          </a:p>
          <a:p>
            <a:pPr marL="0" indent="0" algn="just">
              <a:buNone/>
            </a:pPr>
            <a:endParaRPr lang="en-US" sz="1400" dirty="0">
              <a:effectLst/>
              <a:ea typeface="Times New Roman" panose="02020603050405020304" pitchFamily="18" charset="0"/>
              <a:cs typeface="Arial" panose="020B0604020202020204" pitchFamily="34" charset="0"/>
            </a:endParaRPr>
          </a:p>
          <a:p>
            <a:pPr marL="0" indent="0" algn="just">
              <a:buNone/>
            </a:pPr>
            <a:r>
              <a:rPr lang="en-US" sz="1400" dirty="0">
                <a:effectLst/>
                <a:ea typeface="Times New Roman" panose="02020603050405020304" pitchFamily="18" charset="0"/>
                <a:cs typeface="Arial" panose="020B0604020202020204" pitchFamily="34" charset="0"/>
              </a:rPr>
              <a:t>The children's face size was measured. Children were also </a:t>
            </a:r>
            <a:r>
              <a:rPr lang="en-GB" sz="1400" dirty="0">
                <a:effectLst/>
                <a:ea typeface="Times New Roman" panose="02020603050405020304" pitchFamily="18" charset="0"/>
                <a:cs typeface="Arial" panose="020B0604020202020204" pitchFamily="34" charset="0"/>
              </a:rPr>
              <a:t>asked how well they thought the mask fitted their face, how comfortable the mask was when worn and whether they liked the mask, and the reasons why.</a:t>
            </a:r>
            <a:endParaRPr lang="en-US" sz="1400" dirty="0">
              <a:effectLst/>
              <a:ea typeface="MS Mincho" panose="02020609040205080304" pitchFamily="49" charset="-128"/>
            </a:endParaRPr>
          </a:p>
        </p:txBody>
      </p:sp>
      <p:sp>
        <p:nvSpPr>
          <p:cNvPr id="2" name="TextBox 1">
            <a:extLst>
              <a:ext uri="{FF2B5EF4-FFF2-40B4-BE49-F238E27FC236}">
                <a16:creationId xmlns:a16="http://schemas.microsoft.com/office/drawing/2014/main" id="{9F83B9D4-0724-9BF3-3E8D-FF8466DA2C23}"/>
              </a:ext>
            </a:extLst>
          </p:cNvPr>
          <p:cNvSpPr txBox="1"/>
          <p:nvPr/>
        </p:nvSpPr>
        <p:spPr>
          <a:xfrm>
            <a:off x="82841" y="1293797"/>
            <a:ext cx="6641633" cy="954107"/>
          </a:xfrm>
          <a:prstGeom prst="rect">
            <a:avLst/>
          </a:prstGeom>
          <a:solidFill>
            <a:srgbClr val="C5F1E8"/>
          </a:solidFill>
        </p:spPr>
        <p:txBody>
          <a:bodyPr wrap="square">
            <a:spAutoFit/>
          </a:bodyPr>
          <a:lstStyle/>
          <a:p>
            <a:pPr marL="0" indent="0">
              <a:buNone/>
            </a:pPr>
            <a:r>
              <a:rPr lang="en-GB" sz="1400" b="1" dirty="0"/>
              <a:t>What were the aims of the study?</a:t>
            </a:r>
          </a:p>
          <a:p>
            <a:pPr marL="0" indent="0" algn="just">
              <a:buNone/>
            </a:pPr>
            <a:r>
              <a:rPr lang="en-GB" sz="1400" dirty="0"/>
              <a:t>To understand how well masks, designed to ensure a high level of protection against air pollution particles, fit the faces of children. The wearability of the  masks and the style the children liked was also assessed.</a:t>
            </a:r>
            <a:endParaRPr lang="en-GB" sz="1400" dirty="0">
              <a:effectLst/>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A84AD39F-8620-111B-CFFD-824F53C7AA6A}"/>
              </a:ext>
            </a:extLst>
          </p:cNvPr>
          <p:cNvSpPr txBox="1"/>
          <p:nvPr/>
        </p:nvSpPr>
        <p:spPr>
          <a:xfrm>
            <a:off x="76595" y="6886679"/>
            <a:ext cx="6628855" cy="954107"/>
          </a:xfrm>
          <a:prstGeom prst="rect">
            <a:avLst/>
          </a:prstGeom>
          <a:solidFill>
            <a:schemeClr val="accent1">
              <a:lumMod val="20000"/>
              <a:lumOff val="80000"/>
            </a:schemeClr>
          </a:solidFill>
        </p:spPr>
        <p:txBody>
          <a:bodyPr wrap="square" rtlCol="0">
            <a:spAutoFit/>
          </a:bodyPr>
          <a:lstStyle/>
          <a:p>
            <a:pPr marL="0" indent="0">
              <a:buNone/>
            </a:pPr>
            <a:r>
              <a:rPr lang="en-GB" sz="1400" b="1" dirty="0"/>
              <a:t>What will the results be used for?</a:t>
            </a:r>
          </a:p>
          <a:p>
            <a:pPr algn="just"/>
            <a:r>
              <a:rPr lang="en-GB" sz="1400" dirty="0"/>
              <a:t>Along with information from other FACE-UP studies, we will provide advice on how  you can help protect your children from air pollution. We will work with local agencies to help them prioritise protection of children from air pollution. </a:t>
            </a:r>
          </a:p>
        </p:txBody>
      </p:sp>
      <p:sp>
        <p:nvSpPr>
          <p:cNvPr id="4" name="TextBox 3">
            <a:extLst>
              <a:ext uri="{FF2B5EF4-FFF2-40B4-BE49-F238E27FC236}">
                <a16:creationId xmlns:a16="http://schemas.microsoft.com/office/drawing/2014/main" id="{B4B13721-04BE-A932-0EA8-BC08BDAD9E32}"/>
              </a:ext>
            </a:extLst>
          </p:cNvPr>
          <p:cNvSpPr txBox="1"/>
          <p:nvPr/>
        </p:nvSpPr>
        <p:spPr>
          <a:xfrm>
            <a:off x="57572" y="8030339"/>
            <a:ext cx="6666902" cy="954107"/>
          </a:xfrm>
          <a:prstGeom prst="rect">
            <a:avLst/>
          </a:prstGeom>
          <a:solidFill>
            <a:srgbClr val="C5F1E8"/>
          </a:solidFill>
        </p:spPr>
        <p:txBody>
          <a:bodyPr wrap="square" rtlCol="0">
            <a:spAutoFit/>
          </a:bodyPr>
          <a:lstStyle/>
          <a:p>
            <a:pPr marL="0" indent="0">
              <a:buNone/>
            </a:pPr>
            <a:r>
              <a:rPr lang="en-GB" sz="1400" b="1" dirty="0"/>
              <a:t>Where can I get further information on the study?</a:t>
            </a:r>
          </a:p>
          <a:p>
            <a:pPr algn="just"/>
            <a:r>
              <a:rPr lang="en-GB" sz="1400" dirty="0"/>
              <a:t>Further details will be available on our website, </a:t>
            </a:r>
            <a:r>
              <a:rPr lang="en-GB" sz="1400" dirty="0">
                <a:hlinkClick r:id="rId4"/>
              </a:rPr>
              <a:t>https://face-up-consortium.webspace.durham.ac.uk/</a:t>
            </a:r>
            <a:r>
              <a:rPr lang="en-GB" sz="1400" dirty="0"/>
              <a:t>. Please also contact your local researcher if you have any specific questions.</a:t>
            </a:r>
          </a:p>
        </p:txBody>
      </p:sp>
      <p:pic>
        <p:nvPicPr>
          <p:cNvPr id="7" name="Picture 6">
            <a:extLst>
              <a:ext uri="{FF2B5EF4-FFF2-40B4-BE49-F238E27FC236}">
                <a16:creationId xmlns:a16="http://schemas.microsoft.com/office/drawing/2014/main" id="{2D9C348B-909C-2659-C836-15E186D80FF3}"/>
              </a:ext>
            </a:extLst>
          </p:cNvPr>
          <p:cNvPicPr>
            <a:picLocks noChangeAspect="1"/>
          </p:cNvPicPr>
          <p:nvPr/>
        </p:nvPicPr>
        <p:blipFill>
          <a:blip r:embed="rId5"/>
          <a:stretch>
            <a:fillRect/>
          </a:stretch>
        </p:blipFill>
        <p:spPr>
          <a:xfrm>
            <a:off x="1470260" y="9173808"/>
            <a:ext cx="1307631" cy="542528"/>
          </a:xfrm>
          <a:prstGeom prst="rect">
            <a:avLst/>
          </a:prstGeom>
        </p:spPr>
      </p:pic>
      <p:pic>
        <p:nvPicPr>
          <p:cNvPr id="8" name="Picture 7">
            <a:extLst>
              <a:ext uri="{FF2B5EF4-FFF2-40B4-BE49-F238E27FC236}">
                <a16:creationId xmlns:a16="http://schemas.microsoft.com/office/drawing/2014/main" id="{C2CF5F0E-182D-0EFD-CD1C-D32856AAF645}"/>
              </a:ext>
            </a:extLst>
          </p:cNvPr>
          <p:cNvPicPr>
            <a:picLocks noChangeAspect="1"/>
          </p:cNvPicPr>
          <p:nvPr/>
        </p:nvPicPr>
        <p:blipFill>
          <a:blip r:embed="rId6"/>
          <a:stretch>
            <a:fillRect/>
          </a:stretch>
        </p:blipFill>
        <p:spPr>
          <a:xfrm>
            <a:off x="3784761" y="9173999"/>
            <a:ext cx="2914374" cy="542337"/>
          </a:xfrm>
          <a:prstGeom prst="rect">
            <a:avLst/>
          </a:prstGeom>
        </p:spPr>
      </p:pic>
      <p:pic>
        <p:nvPicPr>
          <p:cNvPr id="21" name="Picture 20" descr="Bandung Institute of Technology - Wikipedia">
            <a:extLst>
              <a:ext uri="{FF2B5EF4-FFF2-40B4-BE49-F238E27FC236}">
                <a16:creationId xmlns:a16="http://schemas.microsoft.com/office/drawing/2014/main" id="{960716BD-EA91-129E-3D9D-FE073C45703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1528" y="9043230"/>
            <a:ext cx="739596" cy="7395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0383B92-2D06-19C6-F137-B32A06B8DA30}"/>
              </a:ext>
            </a:extLst>
          </p:cNvPr>
          <p:cNvPicPr>
            <a:picLocks noChangeAspect="1"/>
          </p:cNvPicPr>
          <p:nvPr/>
        </p:nvPicPr>
        <p:blipFill>
          <a:blip r:embed="rId8"/>
          <a:stretch>
            <a:fillRect/>
          </a:stretch>
        </p:blipFill>
        <p:spPr>
          <a:xfrm>
            <a:off x="144634" y="3256280"/>
            <a:ext cx="5025308" cy="1627023"/>
          </a:xfrm>
          <a:prstGeom prst="rect">
            <a:avLst/>
          </a:prstGeom>
        </p:spPr>
      </p:pic>
      <p:pic>
        <p:nvPicPr>
          <p:cNvPr id="12" name="Picture 4" descr="Nepal Health Research Council (Government of Nepal) logo">
            <a:extLst>
              <a:ext uri="{FF2B5EF4-FFF2-40B4-BE49-F238E27FC236}">
                <a16:creationId xmlns:a16="http://schemas.microsoft.com/office/drawing/2014/main" id="{CF487813-D04A-8417-6067-3077242D5A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69892" y="260235"/>
            <a:ext cx="1052821" cy="105282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A136F42-BDC5-E785-4DD0-5C193F7A5ECE}"/>
              </a:ext>
            </a:extLst>
          </p:cNvPr>
          <p:cNvPicPr>
            <a:picLocks noChangeAspect="1"/>
          </p:cNvPicPr>
          <p:nvPr/>
        </p:nvPicPr>
        <p:blipFill>
          <a:blip r:embed="rId10"/>
          <a:stretch>
            <a:fillRect/>
          </a:stretch>
        </p:blipFill>
        <p:spPr>
          <a:xfrm>
            <a:off x="5374312" y="3199950"/>
            <a:ext cx="1233951" cy="1683353"/>
          </a:xfrm>
          <a:prstGeom prst="rect">
            <a:avLst/>
          </a:prstGeom>
        </p:spPr>
      </p:pic>
    </p:spTree>
    <p:extLst>
      <p:ext uri="{BB962C8B-B14F-4D97-AF65-F5344CB8AC3E}">
        <p14:creationId xmlns:p14="http://schemas.microsoft.com/office/powerpoint/2010/main" val="272188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1BE8E-B213-B2AA-F9E7-CACFF47973B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25847E7-D354-7D69-608B-B1A6DCFDBF53}"/>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653135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A710A55-D4E2-41DE-E105-B23F9C3D98C1}"/>
              </a:ext>
            </a:extLst>
          </p:cNvPr>
          <p:cNvSpPr/>
          <p:nvPr/>
        </p:nvSpPr>
        <p:spPr>
          <a:xfrm>
            <a:off x="99308" y="2357307"/>
            <a:ext cx="6641633" cy="571497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FA5BA8D4-F7B7-8A4E-F258-0564BB00BB25}"/>
              </a:ext>
            </a:extLst>
          </p:cNvPr>
          <p:cNvPicPr>
            <a:picLocks noChangeAspect="1"/>
          </p:cNvPicPr>
          <p:nvPr/>
        </p:nvPicPr>
        <p:blipFill>
          <a:blip r:embed="rId2"/>
          <a:stretch>
            <a:fillRect/>
          </a:stretch>
        </p:blipFill>
        <p:spPr>
          <a:xfrm>
            <a:off x="144634" y="284286"/>
            <a:ext cx="1043471" cy="987418"/>
          </a:xfrm>
          <a:prstGeom prst="rect">
            <a:avLst/>
          </a:prstGeom>
        </p:spPr>
      </p:pic>
      <p:sp>
        <p:nvSpPr>
          <p:cNvPr id="6" name="TextBox 5">
            <a:extLst>
              <a:ext uri="{FF2B5EF4-FFF2-40B4-BE49-F238E27FC236}">
                <a16:creationId xmlns:a16="http://schemas.microsoft.com/office/drawing/2014/main" id="{52DCF6BB-9232-147D-3E29-9590A251B205}"/>
              </a:ext>
            </a:extLst>
          </p:cNvPr>
          <p:cNvSpPr txBox="1"/>
          <p:nvPr/>
        </p:nvSpPr>
        <p:spPr>
          <a:xfrm>
            <a:off x="1345410" y="85498"/>
            <a:ext cx="4167177" cy="1077218"/>
          </a:xfrm>
          <a:prstGeom prst="rect">
            <a:avLst/>
          </a:prstGeom>
          <a:solidFill>
            <a:schemeClr val="bg2">
              <a:lumMod val="75000"/>
            </a:schemeClr>
          </a:solidFill>
        </p:spPr>
        <p:txBody>
          <a:bodyPr wrap="square" rtlCol="0">
            <a:spAutoFit/>
          </a:bodyPr>
          <a:lstStyle/>
          <a:p>
            <a:pPr algn="ctr"/>
            <a:r>
              <a:rPr lang="en-GB" sz="1600" b="1" dirty="0">
                <a:solidFill>
                  <a:schemeClr val="bg1"/>
                </a:solidFill>
              </a:rPr>
              <a:t>Factors Affecting Childhood Exposure to Urban Particulates (FACE-UP)</a:t>
            </a:r>
          </a:p>
          <a:p>
            <a:pPr algn="ctr"/>
            <a:endParaRPr lang="en-GB" sz="1600" b="1" dirty="0">
              <a:solidFill>
                <a:schemeClr val="bg1"/>
              </a:solidFill>
            </a:endParaRPr>
          </a:p>
          <a:p>
            <a:pPr algn="ctr"/>
            <a:r>
              <a:rPr lang="en-GB" sz="1600" b="1" dirty="0">
                <a:solidFill>
                  <a:schemeClr val="bg1"/>
                </a:solidFill>
              </a:rPr>
              <a:t>Testing facemasks - Summary findings</a:t>
            </a:r>
          </a:p>
        </p:txBody>
      </p:sp>
      <p:sp>
        <p:nvSpPr>
          <p:cNvPr id="7" name="TextBox 6">
            <a:extLst>
              <a:ext uri="{FF2B5EF4-FFF2-40B4-BE49-F238E27FC236}">
                <a16:creationId xmlns:a16="http://schemas.microsoft.com/office/drawing/2014/main" id="{44201352-23F3-38CE-6702-7F51CB08EE55}"/>
              </a:ext>
            </a:extLst>
          </p:cNvPr>
          <p:cNvSpPr txBox="1"/>
          <p:nvPr/>
        </p:nvSpPr>
        <p:spPr>
          <a:xfrm>
            <a:off x="88477" y="1451964"/>
            <a:ext cx="6641633" cy="830997"/>
          </a:xfrm>
          <a:prstGeom prst="rect">
            <a:avLst/>
          </a:prstGeom>
          <a:solidFill>
            <a:srgbClr val="C7E5EF"/>
          </a:solidFill>
        </p:spPr>
        <p:txBody>
          <a:bodyPr wrap="square" rtlCol="0">
            <a:spAutoFit/>
          </a:bodyPr>
          <a:lstStyle/>
          <a:p>
            <a:pPr algn="just"/>
            <a:r>
              <a:rPr lang="en-GB" sz="1600" dirty="0"/>
              <a:t>This leaflet presents the main findings of a study conducted with children in Bandung, Indonesia, during July – September 2023. We thank all those who contributed to the study activities. </a:t>
            </a:r>
          </a:p>
        </p:txBody>
      </p:sp>
      <p:sp>
        <p:nvSpPr>
          <p:cNvPr id="9" name="TextBox 8">
            <a:extLst>
              <a:ext uri="{FF2B5EF4-FFF2-40B4-BE49-F238E27FC236}">
                <a16:creationId xmlns:a16="http://schemas.microsoft.com/office/drawing/2014/main" id="{4126B796-40F3-D16B-C2FC-DA97CFDBA176}"/>
              </a:ext>
            </a:extLst>
          </p:cNvPr>
          <p:cNvSpPr txBox="1"/>
          <p:nvPr/>
        </p:nvSpPr>
        <p:spPr>
          <a:xfrm>
            <a:off x="106703" y="2421869"/>
            <a:ext cx="6605179" cy="2062103"/>
          </a:xfrm>
          <a:prstGeom prst="rect">
            <a:avLst/>
          </a:prstGeom>
          <a:noFill/>
        </p:spPr>
        <p:txBody>
          <a:bodyPr wrap="square" rtlCol="0">
            <a:spAutoFit/>
          </a:bodyPr>
          <a:lstStyle/>
          <a:p>
            <a:pPr algn="just"/>
            <a:r>
              <a:rPr lang="en-GB" sz="1600" b="1" dirty="0"/>
              <a:t>What did we learn from the study?</a:t>
            </a:r>
          </a:p>
          <a:p>
            <a:pPr algn="just"/>
            <a:r>
              <a:rPr lang="en-GB" sz="1600" dirty="0">
                <a:effectLst/>
                <a:ea typeface="Calibri" panose="020F0502020204030204" pitchFamily="34" charset="0"/>
                <a:cs typeface="Calibri" panose="020F0502020204030204" pitchFamily="34" charset="0"/>
              </a:rPr>
              <a:t>Three children’s KN95 masks (which are excellent at filtering particles), were tested to see how well they fitted the faces of children</a:t>
            </a:r>
            <a:r>
              <a:rPr lang="en-GB" sz="1600" dirty="0">
                <a:ea typeface="Calibri" panose="020F0502020204030204" pitchFamily="34" charset="0"/>
                <a:cs typeface="Calibri" panose="020F0502020204030204" pitchFamily="34" charset="0"/>
              </a:rPr>
              <a:t>. </a:t>
            </a:r>
          </a:p>
          <a:p>
            <a:pPr algn="just"/>
            <a:endParaRPr lang="en-GB" sz="1200" dirty="0"/>
          </a:p>
          <a:p>
            <a:pPr algn="just"/>
            <a:r>
              <a:rPr lang="en-GB" sz="1600" dirty="0"/>
              <a:t>The </a:t>
            </a:r>
            <a:r>
              <a:rPr lang="en-GB" sz="1600" dirty="0" err="1"/>
              <a:t>Oncare</a:t>
            </a:r>
            <a:r>
              <a:rPr lang="en-GB" sz="1600" dirty="0"/>
              <a:t>, a horizontal fold mask, fitted the best. Overall, the fit of all masks on children's faces was poor and a good fit was not possible.</a:t>
            </a:r>
            <a:endParaRPr lang="en-GB" sz="1600" kern="0" dirty="0">
              <a:sym typeface="Helvetica Neue"/>
            </a:endParaRPr>
          </a:p>
          <a:p>
            <a:endParaRPr lang="en-GB" sz="1600" dirty="0"/>
          </a:p>
          <a:p>
            <a:endParaRPr lang="en-GB" sz="1600" dirty="0"/>
          </a:p>
        </p:txBody>
      </p:sp>
      <p:pic>
        <p:nvPicPr>
          <p:cNvPr id="16" name="Picture 15">
            <a:extLst>
              <a:ext uri="{FF2B5EF4-FFF2-40B4-BE49-F238E27FC236}">
                <a16:creationId xmlns:a16="http://schemas.microsoft.com/office/drawing/2014/main" id="{F580F02E-2B95-09ED-7BF7-2A966F355C26}"/>
              </a:ext>
            </a:extLst>
          </p:cNvPr>
          <p:cNvPicPr>
            <a:picLocks noChangeAspect="1"/>
          </p:cNvPicPr>
          <p:nvPr/>
        </p:nvPicPr>
        <p:blipFill>
          <a:blip r:embed="rId3"/>
          <a:stretch>
            <a:fillRect/>
          </a:stretch>
        </p:blipFill>
        <p:spPr>
          <a:xfrm>
            <a:off x="460916" y="3950899"/>
            <a:ext cx="3056355" cy="1732862"/>
          </a:xfrm>
          <a:prstGeom prst="rect">
            <a:avLst/>
          </a:prstGeom>
        </p:spPr>
      </p:pic>
      <p:sp>
        <p:nvSpPr>
          <p:cNvPr id="26" name="TextBox 25">
            <a:extLst>
              <a:ext uri="{FF2B5EF4-FFF2-40B4-BE49-F238E27FC236}">
                <a16:creationId xmlns:a16="http://schemas.microsoft.com/office/drawing/2014/main" id="{E592CCDE-A705-5B09-2C29-595FA6D3E30E}"/>
              </a:ext>
            </a:extLst>
          </p:cNvPr>
          <p:cNvSpPr txBox="1"/>
          <p:nvPr/>
        </p:nvSpPr>
        <p:spPr>
          <a:xfrm>
            <a:off x="99308" y="8225920"/>
            <a:ext cx="6698670" cy="1569660"/>
          </a:xfrm>
          <a:prstGeom prst="rect">
            <a:avLst/>
          </a:prstGeom>
          <a:solidFill>
            <a:schemeClr val="accent6">
              <a:lumMod val="20000"/>
              <a:lumOff val="80000"/>
            </a:schemeClr>
          </a:solidFill>
        </p:spPr>
        <p:txBody>
          <a:bodyPr wrap="square" rtlCol="0">
            <a:spAutoFit/>
          </a:bodyPr>
          <a:lstStyle/>
          <a:p>
            <a:r>
              <a:rPr lang="en-GB" sz="1600" b="1" dirty="0"/>
              <a:t>What is the take home message?</a:t>
            </a:r>
          </a:p>
          <a:p>
            <a:r>
              <a:rPr lang="en-GB" sz="1600" dirty="0">
                <a:effectLst/>
                <a:ea typeface="Times New Roman" panose="02020603050405020304" pitchFamily="18" charset="0"/>
              </a:rPr>
              <a:t>Although KN95 masks are good at filtering particles, if they do not fill well, they will not be very effective. </a:t>
            </a:r>
          </a:p>
          <a:p>
            <a:endParaRPr lang="en-GB" sz="1600" dirty="0">
              <a:ea typeface="Times New Roman" panose="02020603050405020304" pitchFamily="18" charset="0"/>
            </a:endParaRPr>
          </a:p>
          <a:p>
            <a:r>
              <a:rPr lang="en-GB" sz="1600" dirty="0">
                <a:effectLst/>
                <a:ea typeface="Times New Roman" panose="02020603050405020304" pitchFamily="18" charset="0"/>
              </a:rPr>
              <a:t>Fit can be improved by using an additional ear loop clip. It is important that carers and children know how to fit a mask correctly.</a:t>
            </a:r>
            <a:endParaRPr lang="en-GB" sz="1600" dirty="0">
              <a:effectLst/>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FD00DF9E-6371-E018-F32D-E232C6167F15}"/>
              </a:ext>
            </a:extLst>
          </p:cNvPr>
          <p:cNvPicPr>
            <a:picLocks noChangeAspect="1"/>
          </p:cNvPicPr>
          <p:nvPr/>
        </p:nvPicPr>
        <p:blipFill>
          <a:blip r:embed="rId4"/>
          <a:stretch>
            <a:fillRect/>
          </a:stretch>
        </p:blipFill>
        <p:spPr>
          <a:xfrm>
            <a:off x="4170367" y="3950899"/>
            <a:ext cx="2056018" cy="1795326"/>
          </a:xfrm>
          <a:prstGeom prst="rect">
            <a:avLst/>
          </a:prstGeom>
        </p:spPr>
      </p:pic>
      <p:sp>
        <p:nvSpPr>
          <p:cNvPr id="8" name="TextBox 7">
            <a:extLst>
              <a:ext uri="{FF2B5EF4-FFF2-40B4-BE49-F238E27FC236}">
                <a16:creationId xmlns:a16="http://schemas.microsoft.com/office/drawing/2014/main" id="{290295D0-4DE7-78DA-6439-8F8FB3598C1E}"/>
              </a:ext>
            </a:extLst>
          </p:cNvPr>
          <p:cNvSpPr txBox="1"/>
          <p:nvPr/>
        </p:nvSpPr>
        <p:spPr>
          <a:xfrm>
            <a:off x="160940" y="5862688"/>
            <a:ext cx="6536115" cy="2246769"/>
          </a:xfrm>
          <a:prstGeom prst="rect">
            <a:avLst/>
          </a:prstGeom>
          <a:noFill/>
        </p:spPr>
        <p:txBody>
          <a:bodyPr wrap="square" rtlCol="0">
            <a:spAutoFit/>
          </a:bodyPr>
          <a:lstStyle/>
          <a:p>
            <a:pPr algn="just"/>
            <a:r>
              <a:rPr lang="en-GB" sz="1600" dirty="0"/>
              <a:t>However, the masks still stopped 50-75% of particles from being breathed in, which was improved by wearing an additional ear loop clip.</a:t>
            </a:r>
          </a:p>
          <a:p>
            <a:pPr algn="just"/>
            <a:endParaRPr lang="en-GB" sz="1200" dirty="0"/>
          </a:p>
          <a:p>
            <a:pPr algn="just"/>
            <a:r>
              <a:rPr lang="en-GB" sz="1600" dirty="0">
                <a:effectLst/>
                <a:ea typeface="Calibri" panose="020F0502020204030204" pitchFamily="34" charset="0"/>
              </a:rPr>
              <a:t>The children did not feel embarrassed when wearing any of the masks tested. The children also thought the masks tested were comfortable, didn’t make them hot and were easy to breathe through. </a:t>
            </a:r>
          </a:p>
          <a:p>
            <a:pPr algn="just"/>
            <a:endParaRPr lang="en-GB" sz="1200" dirty="0">
              <a:ea typeface="Calibri" panose="020F0502020204030204" pitchFamily="34" charset="0"/>
            </a:endParaRPr>
          </a:p>
          <a:p>
            <a:pPr algn="just"/>
            <a:r>
              <a:rPr lang="en-GB" sz="1600" dirty="0">
                <a:effectLst/>
                <a:ea typeface="Times New Roman" panose="02020603050405020304" pitchFamily="18" charset="0"/>
              </a:rPr>
              <a:t>The children preferred masks with clips, coloured masks (rather than white ones), and vertical-fold masks (rather than horizontal-fold masks).</a:t>
            </a:r>
            <a:endParaRPr lang="en-GB" sz="1600" kern="0" dirty="0">
              <a:sym typeface="Helvetica Neue"/>
            </a:endParaRPr>
          </a:p>
        </p:txBody>
      </p:sp>
      <p:sp>
        <p:nvSpPr>
          <p:cNvPr id="13" name="TextBox 12">
            <a:extLst>
              <a:ext uri="{FF2B5EF4-FFF2-40B4-BE49-F238E27FC236}">
                <a16:creationId xmlns:a16="http://schemas.microsoft.com/office/drawing/2014/main" id="{F2EC0F01-7A98-6B4D-1FBA-70AD793E60B9}"/>
              </a:ext>
            </a:extLst>
          </p:cNvPr>
          <p:cNvSpPr txBox="1"/>
          <p:nvPr/>
        </p:nvSpPr>
        <p:spPr>
          <a:xfrm>
            <a:off x="5049146" y="4112389"/>
            <a:ext cx="956345" cy="400110"/>
          </a:xfrm>
          <a:prstGeom prst="rect">
            <a:avLst/>
          </a:prstGeom>
          <a:solidFill>
            <a:schemeClr val="bg1"/>
          </a:solidFill>
          <a:ln>
            <a:solidFill>
              <a:srgbClr val="FF0000"/>
            </a:solidFill>
          </a:ln>
        </p:spPr>
        <p:txBody>
          <a:bodyPr wrap="square" rtlCol="0">
            <a:spAutoFit/>
          </a:bodyPr>
          <a:lstStyle/>
          <a:p>
            <a:r>
              <a:rPr lang="en-GB" sz="1000" dirty="0">
                <a:solidFill>
                  <a:srgbClr val="FF0000"/>
                </a:solidFill>
              </a:rPr>
              <a:t>Example ear loop clip</a:t>
            </a:r>
          </a:p>
        </p:txBody>
      </p:sp>
      <p:pic>
        <p:nvPicPr>
          <p:cNvPr id="2" name="Picture 1" descr="Bandung Institute of Technology - Wikipedia">
            <a:extLst>
              <a:ext uri="{FF2B5EF4-FFF2-40B4-BE49-F238E27FC236}">
                <a16:creationId xmlns:a16="http://schemas.microsoft.com/office/drawing/2014/main" id="{33C14F88-4EF9-566F-CA6E-EB79033608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41484" y="284286"/>
            <a:ext cx="1071882" cy="1071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144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C33AA6C-0CDC-A552-0421-E41C097A3280}"/>
              </a:ext>
            </a:extLst>
          </p:cNvPr>
          <p:cNvPicPr>
            <a:picLocks noChangeAspect="1"/>
          </p:cNvPicPr>
          <p:nvPr/>
        </p:nvPicPr>
        <p:blipFill>
          <a:blip r:embed="rId3"/>
          <a:stretch>
            <a:fillRect/>
          </a:stretch>
        </p:blipFill>
        <p:spPr>
          <a:xfrm>
            <a:off x="144634" y="9068081"/>
            <a:ext cx="1258718" cy="839145"/>
          </a:xfrm>
          <a:prstGeom prst="rect">
            <a:avLst/>
          </a:prstGeom>
        </p:spPr>
      </p:pic>
      <p:pic>
        <p:nvPicPr>
          <p:cNvPr id="5" name="Picture 4">
            <a:extLst>
              <a:ext uri="{FF2B5EF4-FFF2-40B4-BE49-F238E27FC236}">
                <a16:creationId xmlns:a16="http://schemas.microsoft.com/office/drawing/2014/main" id="{FA5BA8D4-F7B7-8A4E-F258-0564BB00BB25}"/>
              </a:ext>
            </a:extLst>
          </p:cNvPr>
          <p:cNvPicPr>
            <a:picLocks noChangeAspect="1"/>
          </p:cNvPicPr>
          <p:nvPr/>
        </p:nvPicPr>
        <p:blipFill>
          <a:blip r:embed="rId4"/>
          <a:stretch>
            <a:fillRect/>
          </a:stretch>
        </p:blipFill>
        <p:spPr>
          <a:xfrm>
            <a:off x="144634" y="284286"/>
            <a:ext cx="1043471" cy="987418"/>
          </a:xfrm>
          <a:prstGeom prst="rect">
            <a:avLst/>
          </a:prstGeom>
        </p:spPr>
      </p:pic>
      <p:sp>
        <p:nvSpPr>
          <p:cNvPr id="6" name="TextBox 5">
            <a:extLst>
              <a:ext uri="{FF2B5EF4-FFF2-40B4-BE49-F238E27FC236}">
                <a16:creationId xmlns:a16="http://schemas.microsoft.com/office/drawing/2014/main" id="{52DCF6BB-9232-147D-3E29-9590A251B205}"/>
              </a:ext>
            </a:extLst>
          </p:cNvPr>
          <p:cNvSpPr txBox="1"/>
          <p:nvPr/>
        </p:nvSpPr>
        <p:spPr>
          <a:xfrm>
            <a:off x="1294729" y="499901"/>
            <a:ext cx="4167177" cy="338554"/>
          </a:xfrm>
          <a:prstGeom prst="rect">
            <a:avLst/>
          </a:prstGeom>
          <a:solidFill>
            <a:schemeClr val="bg2">
              <a:lumMod val="75000"/>
            </a:schemeClr>
          </a:solidFill>
        </p:spPr>
        <p:txBody>
          <a:bodyPr wrap="square" rtlCol="0">
            <a:spAutoFit/>
          </a:bodyPr>
          <a:lstStyle/>
          <a:p>
            <a:pPr algn="ctr"/>
            <a:r>
              <a:rPr lang="en-GB" sz="1600" b="1" dirty="0">
                <a:solidFill>
                  <a:schemeClr val="bg1"/>
                </a:solidFill>
              </a:rPr>
              <a:t>Testing facemasks - Summary findings</a:t>
            </a:r>
          </a:p>
        </p:txBody>
      </p:sp>
      <p:sp>
        <p:nvSpPr>
          <p:cNvPr id="15" name="TextBox 14">
            <a:extLst>
              <a:ext uri="{FF2B5EF4-FFF2-40B4-BE49-F238E27FC236}">
                <a16:creationId xmlns:a16="http://schemas.microsoft.com/office/drawing/2014/main" id="{3F16D3D3-0F63-ED51-4657-C720ABCA6045}"/>
              </a:ext>
            </a:extLst>
          </p:cNvPr>
          <p:cNvSpPr txBox="1"/>
          <p:nvPr/>
        </p:nvSpPr>
        <p:spPr>
          <a:xfrm>
            <a:off x="57502" y="2309405"/>
            <a:ext cx="6641633" cy="4401205"/>
          </a:xfrm>
          <a:prstGeom prst="rect">
            <a:avLst/>
          </a:prstGeom>
          <a:solidFill>
            <a:schemeClr val="accent2">
              <a:lumMod val="20000"/>
              <a:lumOff val="80000"/>
            </a:schemeClr>
          </a:solidFill>
        </p:spPr>
        <p:txBody>
          <a:bodyPr wrap="square">
            <a:spAutoFit/>
          </a:bodyPr>
          <a:lstStyle/>
          <a:p>
            <a:pPr marL="0" indent="0">
              <a:buNone/>
            </a:pPr>
            <a:r>
              <a:rPr lang="en-GB" sz="1400" b="1" dirty="0"/>
              <a:t>What did we do?</a:t>
            </a:r>
          </a:p>
          <a:p>
            <a:pPr marL="0" indent="0" algn="just">
              <a:buNone/>
            </a:pPr>
            <a:r>
              <a:rPr lang="en-GB" sz="1400" dirty="0"/>
              <a:t>30 children, aged 6-13 years old, participated in the study. They were asked to test the fit of three children’s masks available in Indonesia, previously found to be excellent at filtering small airborne particles.</a:t>
            </a:r>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lgn="just">
              <a:buNone/>
            </a:pPr>
            <a:r>
              <a:rPr lang="en-US" sz="1400" dirty="0">
                <a:effectLst/>
                <a:ea typeface="Times New Roman" panose="02020603050405020304" pitchFamily="18" charset="0"/>
                <a:cs typeface="Arial" panose="020B0604020202020204" pitchFamily="34" charset="0"/>
              </a:rPr>
              <a:t>Each child tested each mask, once without an additional ear loop clip and once with one. During testing, the mask was attached to a monitor that measured small particles in the air inside and outside the mask. The children were asked to complete a set of standard actions (e.g., moving their head, talking) when wearing the masks.</a:t>
            </a:r>
          </a:p>
          <a:p>
            <a:pPr marL="0" indent="0" algn="just">
              <a:buNone/>
            </a:pPr>
            <a:endParaRPr lang="en-US" sz="1400" dirty="0">
              <a:effectLst/>
              <a:ea typeface="Times New Roman" panose="02020603050405020304" pitchFamily="18" charset="0"/>
              <a:cs typeface="Arial" panose="020B0604020202020204" pitchFamily="34" charset="0"/>
            </a:endParaRPr>
          </a:p>
          <a:p>
            <a:pPr marL="0" indent="0" algn="just">
              <a:buNone/>
            </a:pPr>
            <a:r>
              <a:rPr lang="en-US" sz="1400" dirty="0">
                <a:effectLst/>
                <a:ea typeface="Times New Roman" panose="02020603050405020304" pitchFamily="18" charset="0"/>
                <a:cs typeface="Arial" panose="020B0604020202020204" pitchFamily="34" charset="0"/>
              </a:rPr>
              <a:t>The children's face size was measured. Children were also </a:t>
            </a:r>
            <a:r>
              <a:rPr lang="en-GB" sz="1400" dirty="0">
                <a:effectLst/>
                <a:ea typeface="Times New Roman" panose="02020603050405020304" pitchFamily="18" charset="0"/>
                <a:cs typeface="Arial" panose="020B0604020202020204" pitchFamily="34" charset="0"/>
              </a:rPr>
              <a:t>asked how well they thought the mask fitted their face, how comfortable the mask was when worn and whether they liked the mask, and the reasons why.</a:t>
            </a:r>
            <a:endParaRPr lang="en-US" sz="1400" dirty="0">
              <a:effectLst/>
              <a:ea typeface="MS Mincho" panose="02020609040205080304" pitchFamily="49" charset="-128"/>
            </a:endParaRPr>
          </a:p>
        </p:txBody>
      </p:sp>
      <p:sp>
        <p:nvSpPr>
          <p:cNvPr id="2" name="TextBox 1">
            <a:extLst>
              <a:ext uri="{FF2B5EF4-FFF2-40B4-BE49-F238E27FC236}">
                <a16:creationId xmlns:a16="http://schemas.microsoft.com/office/drawing/2014/main" id="{9F83B9D4-0724-9BF3-3E8D-FF8466DA2C23}"/>
              </a:ext>
            </a:extLst>
          </p:cNvPr>
          <p:cNvSpPr txBox="1"/>
          <p:nvPr/>
        </p:nvSpPr>
        <p:spPr>
          <a:xfrm>
            <a:off x="82841" y="1293797"/>
            <a:ext cx="6641633" cy="954107"/>
          </a:xfrm>
          <a:prstGeom prst="rect">
            <a:avLst/>
          </a:prstGeom>
          <a:solidFill>
            <a:srgbClr val="C5F1E8"/>
          </a:solidFill>
        </p:spPr>
        <p:txBody>
          <a:bodyPr wrap="square">
            <a:spAutoFit/>
          </a:bodyPr>
          <a:lstStyle/>
          <a:p>
            <a:pPr marL="0" indent="0">
              <a:buNone/>
            </a:pPr>
            <a:r>
              <a:rPr lang="en-GB" sz="1400" b="1" dirty="0"/>
              <a:t>What were the aims of the study?</a:t>
            </a:r>
          </a:p>
          <a:p>
            <a:pPr marL="0" indent="0" algn="just">
              <a:buNone/>
            </a:pPr>
            <a:r>
              <a:rPr lang="en-GB" sz="1400" dirty="0"/>
              <a:t>To understand how well masks, designed to ensure a high level of protection against air pollution particles, fit the faces of children. The wearability of the masks and the style the children liked was also assessed.</a:t>
            </a:r>
            <a:endParaRPr lang="en-GB" sz="1400" dirty="0">
              <a:effectLst/>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A84AD39F-8620-111B-CFFD-824F53C7AA6A}"/>
              </a:ext>
            </a:extLst>
          </p:cNvPr>
          <p:cNvSpPr txBox="1"/>
          <p:nvPr/>
        </p:nvSpPr>
        <p:spPr>
          <a:xfrm>
            <a:off x="70280" y="6926231"/>
            <a:ext cx="6628855" cy="954107"/>
          </a:xfrm>
          <a:prstGeom prst="rect">
            <a:avLst/>
          </a:prstGeom>
          <a:solidFill>
            <a:schemeClr val="accent1">
              <a:lumMod val="20000"/>
              <a:lumOff val="80000"/>
            </a:schemeClr>
          </a:solidFill>
        </p:spPr>
        <p:txBody>
          <a:bodyPr wrap="square" rtlCol="0">
            <a:spAutoFit/>
          </a:bodyPr>
          <a:lstStyle/>
          <a:p>
            <a:pPr marL="0" indent="0" algn="just">
              <a:buNone/>
            </a:pPr>
            <a:r>
              <a:rPr lang="en-GB" sz="1400" b="1" dirty="0"/>
              <a:t>What will the results be used for?</a:t>
            </a:r>
          </a:p>
          <a:p>
            <a:pPr algn="just"/>
            <a:r>
              <a:rPr lang="en-GB" sz="1400" dirty="0"/>
              <a:t>Along with information from other FACE-UP studies, we will provide advice on how  you can help protect your children from air pollution. We will work with local agencies to help them prioritise protection of children from air pollution. </a:t>
            </a:r>
          </a:p>
        </p:txBody>
      </p:sp>
      <p:sp>
        <p:nvSpPr>
          <p:cNvPr id="4" name="TextBox 3">
            <a:extLst>
              <a:ext uri="{FF2B5EF4-FFF2-40B4-BE49-F238E27FC236}">
                <a16:creationId xmlns:a16="http://schemas.microsoft.com/office/drawing/2014/main" id="{B4B13721-04BE-A932-0EA8-BC08BDAD9E32}"/>
              </a:ext>
            </a:extLst>
          </p:cNvPr>
          <p:cNvSpPr txBox="1"/>
          <p:nvPr/>
        </p:nvSpPr>
        <p:spPr>
          <a:xfrm>
            <a:off x="57572" y="8012795"/>
            <a:ext cx="6666902" cy="954107"/>
          </a:xfrm>
          <a:prstGeom prst="rect">
            <a:avLst/>
          </a:prstGeom>
          <a:solidFill>
            <a:srgbClr val="C5F1E8"/>
          </a:solidFill>
        </p:spPr>
        <p:txBody>
          <a:bodyPr wrap="square" rtlCol="0">
            <a:spAutoFit/>
          </a:bodyPr>
          <a:lstStyle/>
          <a:p>
            <a:pPr marL="0" indent="0" algn="just">
              <a:buNone/>
            </a:pPr>
            <a:r>
              <a:rPr lang="en-GB" sz="1400" b="1" dirty="0"/>
              <a:t>Where can I get further information on the study?</a:t>
            </a:r>
          </a:p>
          <a:p>
            <a:pPr algn="just"/>
            <a:r>
              <a:rPr lang="en-GB" sz="1400" dirty="0"/>
              <a:t>Further details will be available on our website, </a:t>
            </a:r>
            <a:r>
              <a:rPr lang="en-GB" sz="1400" dirty="0">
                <a:hlinkClick r:id="rId5"/>
              </a:rPr>
              <a:t>https://face-up-consortium.webspace.durham.ac.uk/</a:t>
            </a:r>
            <a:r>
              <a:rPr lang="en-GB" sz="1400" dirty="0"/>
              <a:t>. Please also contact your local researcher if you have any specific questions.</a:t>
            </a:r>
          </a:p>
        </p:txBody>
      </p:sp>
      <p:pic>
        <p:nvPicPr>
          <p:cNvPr id="7" name="Picture 6">
            <a:extLst>
              <a:ext uri="{FF2B5EF4-FFF2-40B4-BE49-F238E27FC236}">
                <a16:creationId xmlns:a16="http://schemas.microsoft.com/office/drawing/2014/main" id="{2D9C348B-909C-2659-C836-15E186D80FF3}"/>
              </a:ext>
            </a:extLst>
          </p:cNvPr>
          <p:cNvPicPr>
            <a:picLocks noChangeAspect="1"/>
          </p:cNvPicPr>
          <p:nvPr/>
        </p:nvPicPr>
        <p:blipFill>
          <a:blip r:embed="rId6"/>
          <a:stretch>
            <a:fillRect/>
          </a:stretch>
        </p:blipFill>
        <p:spPr>
          <a:xfrm>
            <a:off x="1510188" y="9162195"/>
            <a:ext cx="1307631" cy="542528"/>
          </a:xfrm>
          <a:prstGeom prst="rect">
            <a:avLst/>
          </a:prstGeom>
        </p:spPr>
      </p:pic>
      <p:pic>
        <p:nvPicPr>
          <p:cNvPr id="8" name="Picture 7">
            <a:extLst>
              <a:ext uri="{FF2B5EF4-FFF2-40B4-BE49-F238E27FC236}">
                <a16:creationId xmlns:a16="http://schemas.microsoft.com/office/drawing/2014/main" id="{C2CF5F0E-182D-0EFD-CD1C-D32856AAF645}"/>
              </a:ext>
            </a:extLst>
          </p:cNvPr>
          <p:cNvPicPr>
            <a:picLocks noChangeAspect="1"/>
          </p:cNvPicPr>
          <p:nvPr/>
        </p:nvPicPr>
        <p:blipFill>
          <a:blip r:embed="rId7"/>
          <a:stretch>
            <a:fillRect/>
          </a:stretch>
        </p:blipFill>
        <p:spPr>
          <a:xfrm>
            <a:off x="3611928" y="9144006"/>
            <a:ext cx="3112546" cy="579215"/>
          </a:xfrm>
          <a:prstGeom prst="rect">
            <a:avLst/>
          </a:prstGeom>
        </p:spPr>
      </p:pic>
      <p:pic>
        <p:nvPicPr>
          <p:cNvPr id="13" name="Picture 4" descr="Nepal Health Research Council (Government of Nepal) logo">
            <a:extLst>
              <a:ext uri="{FF2B5EF4-FFF2-40B4-BE49-F238E27FC236}">
                <a16:creationId xmlns:a16="http://schemas.microsoft.com/office/drawing/2014/main" id="{04125503-32D7-585E-40D6-8CBB99CA3E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1276" y="9068081"/>
            <a:ext cx="760652" cy="76065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37ED170-D789-5574-C970-939C9BEA10F7}"/>
              </a:ext>
            </a:extLst>
          </p:cNvPr>
          <p:cNvPicPr>
            <a:picLocks noChangeAspect="1"/>
          </p:cNvPicPr>
          <p:nvPr/>
        </p:nvPicPr>
        <p:blipFill>
          <a:blip r:embed="rId9"/>
          <a:stretch>
            <a:fillRect/>
          </a:stretch>
        </p:blipFill>
        <p:spPr>
          <a:xfrm>
            <a:off x="103900" y="3352190"/>
            <a:ext cx="5150702" cy="1410740"/>
          </a:xfrm>
          <a:prstGeom prst="rect">
            <a:avLst/>
          </a:prstGeom>
        </p:spPr>
      </p:pic>
      <p:pic>
        <p:nvPicPr>
          <p:cNvPr id="12" name="Picture 11" descr="Bandung Institute of Technology - Wikipedia">
            <a:extLst>
              <a:ext uri="{FF2B5EF4-FFF2-40B4-BE49-F238E27FC236}">
                <a16:creationId xmlns:a16="http://schemas.microsoft.com/office/drawing/2014/main" id="{72EA3318-2A17-290E-7A10-05EBFA859B6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33355" y="133237"/>
            <a:ext cx="1071882" cy="107188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8C050AB4-F847-D9B4-1B69-07B653A4448D}"/>
              </a:ext>
            </a:extLst>
          </p:cNvPr>
          <p:cNvPicPr>
            <a:picLocks noChangeAspect="1"/>
          </p:cNvPicPr>
          <p:nvPr/>
        </p:nvPicPr>
        <p:blipFill>
          <a:blip r:embed="rId11"/>
          <a:stretch>
            <a:fillRect/>
          </a:stretch>
        </p:blipFill>
        <p:spPr>
          <a:xfrm>
            <a:off x="5391481" y="3330592"/>
            <a:ext cx="1065780" cy="1453935"/>
          </a:xfrm>
          <a:prstGeom prst="rect">
            <a:avLst/>
          </a:prstGeom>
        </p:spPr>
      </p:pic>
    </p:spTree>
    <p:extLst>
      <p:ext uri="{BB962C8B-B14F-4D97-AF65-F5344CB8AC3E}">
        <p14:creationId xmlns:p14="http://schemas.microsoft.com/office/powerpoint/2010/main" val="33839576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B280B2D6834742953683A66CA3BCEF" ma:contentTypeVersion="15" ma:contentTypeDescription="Create a new document." ma:contentTypeScope="" ma:versionID="078c220585d43235718d0267fed3ccad">
  <xsd:schema xmlns:xsd="http://www.w3.org/2001/XMLSchema" xmlns:xs="http://www.w3.org/2001/XMLSchema" xmlns:p="http://schemas.microsoft.com/office/2006/metadata/properties" xmlns:ns2="8a918157-201f-4045-bc38-22aed4aa1362" xmlns:ns3="30bcb6f8-adc5-4afe-915c-bee14f590b84" targetNamespace="http://schemas.microsoft.com/office/2006/metadata/properties" ma:root="true" ma:fieldsID="567a360ed8df5ce02c3d4a0660843ccb" ns2:_="" ns3:_="">
    <xsd:import namespace="8a918157-201f-4045-bc38-22aed4aa1362"/>
    <xsd:import namespace="30bcb6f8-adc5-4afe-915c-bee14f590b8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918157-201f-4045-bc38-22aed4aa13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1d1d249-e412-498d-b81b-9e1cb41ef1b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description="" ma:hidden="true" ma:indexed="true" ma:internalName="MediaServiceDateTaken" ma:readOnly="true">
      <xsd:simpleType>
        <xsd:restriction base="dms:Text"/>
      </xsd:simpleType>
    </xsd:element>
    <xsd:element name="MediaServiceLocation" ma:index="19" nillable="true" ma:displayName="Location" ma:descrip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0bcb6f8-adc5-4afe-915c-bee14f590b8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bcbce81-0344-450c-a552-0321451f5851}" ma:internalName="TaxCatchAll" ma:showField="CatchAllData" ma:web="30bcb6f8-adc5-4afe-915c-bee14f590b8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a918157-201f-4045-bc38-22aed4aa1362">
      <Terms xmlns="http://schemas.microsoft.com/office/infopath/2007/PartnerControls"/>
    </lcf76f155ced4ddcb4097134ff3c332f>
    <TaxCatchAll xmlns="30bcb6f8-adc5-4afe-915c-bee14f590b8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289BFD-2AA7-4349-BE83-5DC7FED307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918157-201f-4045-bc38-22aed4aa1362"/>
    <ds:schemaRef ds:uri="30bcb6f8-adc5-4afe-915c-bee14f590b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5D2E9F-C2F9-4D3B-9150-71FE873C65A8}">
  <ds:schemaRefs>
    <ds:schemaRef ds:uri="30bcb6f8-adc5-4afe-915c-bee14f590b84"/>
    <ds:schemaRef ds:uri="8a918157-201f-4045-bc38-22aed4aa136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5C96645-2963-40D6-8EB5-5AA8C612D7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346</TotalTime>
  <Words>1130</Words>
  <Application>Microsoft Office PowerPoint</Application>
  <PresentationFormat>A4 Paper (210x297 mm)</PresentationFormat>
  <Paragraphs>77</Paragraphs>
  <Slides>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MS Mincho</vt:lpstr>
      <vt:lpstr>Aptos</vt:lpstr>
      <vt:lpstr>Aptos Display</vt:lpstr>
      <vt:lpstr>Arial</vt:lpstr>
      <vt:lpstr>Calibri</vt:lpstr>
      <vt:lpstr>Helvetica Neue</vt:lpstr>
      <vt:lpstr>Times New Roman</vt:lpstr>
      <vt:lpstr>Office Theme</vt:lpstr>
      <vt:lpstr>PowerPoint Presentation</vt:lpstr>
      <vt:lpstr>PowerPoint Presentation</vt:lpstr>
      <vt:lpstr>PowerPoint Presentation</vt:lpstr>
      <vt:lpstr>PowerPoint Presentation</vt:lpstr>
      <vt:lpstr>PowerPoint Presentation</vt:lpstr>
    </vt:vector>
  </TitlesOfParts>
  <Company>Institute of Occupational Medicine - IOM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 Galea</dc:creator>
  <cp:lastModifiedBy>HORWELL, CLAIRE J.</cp:lastModifiedBy>
  <cp:revision>2</cp:revision>
  <dcterms:created xsi:type="dcterms:W3CDTF">2024-05-14T13:36:09Z</dcterms:created>
  <dcterms:modified xsi:type="dcterms:W3CDTF">2024-08-22T04:20:43Z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0x01010044B280B2D6834742953683A66CA3BCEF</vt:lpwstr>
  </property>
  <property fmtid="{D5CDD505-2E9C-101B-9397-08002B2CF9AE}" pid="3" name="MediaServiceImageTags">
    <vt:lpwstr/>
  </property>
</Properties>
</file>